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69" r:id="rId6"/>
    <p:sldId id="271" r:id="rId7"/>
    <p:sldId id="260" r:id="rId8"/>
    <p:sldId id="266" r:id="rId9"/>
    <p:sldId id="272" r:id="rId10"/>
    <p:sldId id="278" r:id="rId11"/>
    <p:sldId id="273" r:id="rId12"/>
    <p:sldId id="274" r:id="rId13"/>
    <p:sldId id="279" r:id="rId14"/>
    <p:sldId id="261" r:id="rId15"/>
    <p:sldId id="268" r:id="rId16"/>
    <p:sldId id="276" r:id="rId17"/>
    <p:sldId id="277" r:id="rId18"/>
    <p:sldId id="280" r:id="rId19"/>
    <p:sldId id="281" r:id="rId20"/>
    <p:sldId id="290" r:id="rId21"/>
    <p:sldId id="283" r:id="rId22"/>
    <p:sldId id="262" r:id="rId23"/>
    <p:sldId id="263" r:id="rId24"/>
    <p:sldId id="267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1045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E7A614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667000"/>
          </a:xfrm>
          <a:prstGeom prst="rect">
            <a:avLst/>
          </a:prstGeom>
        </p:spPr>
        <p:txBody>
          <a:bodyPr anchor="b"/>
          <a:lstStyle>
            <a:lvl1pPr algn="ctr">
              <a:spcAft>
                <a:spcPts val="0"/>
              </a:spcAft>
              <a:defRPr sz="550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>
            <a:lvl1pPr>
              <a:defRPr sz="40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eaLnBrk="1" latinLnBrk="0" hangingPunct="1">
              <a:buClr>
                <a:srgbClr val="E7A614"/>
              </a:buClr>
              <a:buFont typeface="Arial"/>
              <a:buChar char="•"/>
              <a:defRPr sz="2500" b="0" cap="none">
                <a:effectLst/>
                <a:latin typeface="Calibri"/>
                <a:cs typeface="Calibri"/>
              </a:defRPr>
            </a:lvl1pPr>
            <a:lvl2pPr marL="457200"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2pPr>
            <a:lvl3pPr marL="914400"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3pPr>
            <a:lvl4pPr marL="1371600"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4pPr>
            <a:lvl5pPr marL="1828800"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1045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286000"/>
          </a:xfrm>
          <a:prstGeom prst="rect">
            <a:avLst/>
          </a:prstGeom>
        </p:spPr>
        <p:txBody>
          <a:bodyPr anchor="b"/>
          <a:lstStyle>
            <a:lvl1pPr algn="ctr">
              <a:spcAft>
                <a:spcPts val="0"/>
              </a:spcAft>
              <a:defRPr sz="5000" cap="all">
                <a:solidFill>
                  <a:srgbClr val="E7A6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05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743200"/>
            <a:ext cx="3008313" cy="3382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idx="14"/>
          </p:nvPr>
        </p:nvSpPr>
        <p:spPr>
          <a:xfrm>
            <a:off x="3733800" y="2743200"/>
            <a:ext cx="4953000" cy="3352800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eaLnBrk="1" latinLnBrk="0" hangingPunct="1">
              <a:spcAft>
                <a:spcPts val="550"/>
              </a:spcAft>
              <a:buClr>
                <a:srgbClr val="E7A614"/>
              </a:buClr>
              <a:buFont typeface="Arial"/>
              <a:buChar char="•"/>
              <a:defRPr sz="2500" b="0" cap="none">
                <a:effectLst/>
                <a:latin typeface="Calibri"/>
                <a:cs typeface="Calibri"/>
              </a:defRPr>
            </a:lvl1pPr>
            <a:lvl2pPr marL="457200">
              <a:spcAft>
                <a:spcPts val="550"/>
              </a:spcAft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2pPr>
            <a:lvl3pPr marL="914400">
              <a:spcAft>
                <a:spcPts val="550"/>
              </a:spcAft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3pPr>
            <a:lvl4pPr marL="1371600">
              <a:spcAft>
                <a:spcPts val="550"/>
              </a:spcAft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4pPr>
            <a:lvl5pPr marL="1828800">
              <a:spcAft>
                <a:spcPts val="550"/>
              </a:spcAft>
              <a:buClr>
                <a:srgbClr val="E7A614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8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E7A614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1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B8708D-8E17-43B7-A5F4-71D32D27D45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B199B2-4A75-4ECE-B4F9-C2BAD1DF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prstMaterial="softEdge"/>
          </a:bodyPr>
          <a:lstStyle/>
          <a:p>
            <a:pPr lvl="0"/>
            <a:r>
              <a:rPr lang="en-US" altLang="en-US" smtClean="0"/>
              <a:t>Click to edit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pic>
        <p:nvPicPr>
          <p:cNvPr id="1027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 cap="all">
          <a:ln w="6350">
            <a:noFill/>
          </a:ln>
          <a:solidFill>
            <a:schemeClr val="tx1"/>
          </a:solidFill>
          <a:effectLst>
            <a:outerShdw dist="50800" dir="27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550"/>
        </a:spcAft>
        <a:buClr>
          <a:srgbClr val="E7A614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algn="l" rtl="0" eaLnBrk="1" fontAlgn="base" hangingPunct="1">
        <a:spcBef>
          <a:spcPct val="0"/>
        </a:spcBef>
        <a:spcAft>
          <a:spcPts val="550"/>
        </a:spcAft>
        <a:buClr>
          <a:srgbClr val="E7A614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algn="l" rtl="0" eaLnBrk="1" fontAlgn="base" hangingPunct="1">
        <a:spcBef>
          <a:spcPct val="0"/>
        </a:spcBef>
        <a:spcAft>
          <a:spcPts val="550"/>
        </a:spcAft>
        <a:buClr>
          <a:srgbClr val="E7A614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algn="l" rtl="0" eaLnBrk="1" fontAlgn="base" hangingPunct="1">
        <a:spcBef>
          <a:spcPct val="0"/>
        </a:spcBef>
        <a:spcAft>
          <a:spcPts val="550"/>
        </a:spcAft>
        <a:buClr>
          <a:srgbClr val="E7A614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algn="l" rtl="0" eaLnBrk="1" fontAlgn="base" hangingPunct="1">
        <a:spcBef>
          <a:spcPct val="0"/>
        </a:spcBef>
        <a:spcAft>
          <a:spcPts val="550"/>
        </a:spcAft>
        <a:buClr>
          <a:srgbClr val="E7A614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315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Courtney Burch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Gateway Community and Technical 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Covington, KY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667000"/>
          </a:xfrm>
        </p:spPr>
        <p:txBody>
          <a:bodyPr/>
          <a:lstStyle/>
          <a:p>
            <a:r>
              <a:rPr lang="en-US" dirty="0" smtClean="0"/>
              <a:t>Forget the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 1: Turn the 2 in Row 1 Column 1 into 1, by dividing Row 1 by 2.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½ R1     	~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852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7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229600" cy="55165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500" dirty="0" smtClean="0"/>
                  <a:t>Step 2: Turn the 3 in Row 2 Column 1 into 0.</a:t>
                </a:r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r>
                  <a:rPr lang="en-US" sz="35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5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5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500" dirty="0" smtClean="0"/>
                  <a:t> -3R1 + R2 → R2 </a:t>
                </a:r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r>
                  <a:rPr lang="en-US" sz="3500" dirty="0" smtClean="0"/>
                  <a:t>-3R1	-3    -6   3/2</a:t>
                </a:r>
              </a:p>
              <a:p>
                <a:pPr marL="0" indent="0">
                  <a:buNone/>
                </a:pPr>
                <a:r>
                  <a:rPr lang="en-US" sz="3500" u="sng" dirty="0" smtClean="0"/>
                  <a:t> +R2	 3     3      1</a:t>
                </a:r>
                <a:endParaRPr lang="en-US" sz="3500" dirty="0" smtClean="0"/>
              </a:p>
              <a:p>
                <a:pPr marL="0" indent="0">
                  <a:buNone/>
                </a:pPr>
                <a:r>
                  <a:rPr lang="en-US" sz="3500" dirty="0" smtClean="0"/>
                  <a:t>            0     -3     5/2</a:t>
                </a:r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r>
                  <a:rPr lang="en-US" sz="3500" dirty="0" smtClean="0"/>
                  <a:t>~</a:t>
                </a:r>
                <a:r>
                  <a:rPr lang="en-US" sz="3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5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5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500" i="1">
                                  <a:latin typeface="Cambria Math"/>
                                </a:rPr>
                                <m:t>5/2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229600" cy="5516563"/>
              </a:xfrm>
              <a:blipFill rotWithShape="1">
                <a:blip r:embed="rId2"/>
                <a:stretch>
                  <a:fillRect l="-1926" t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6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 3: Turn the -3 in Row 2 Column 2 into 1 by dividing Row 2 by -3.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5/2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-1/3 R2   ~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−5/6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852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8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1"/>
                <a:ext cx="81534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 4: Turn the 2 in Row 1 Column 2 into 0.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−1/2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−5/6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-2R2 + R1 → R1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R1	1     2      -1/2</a:t>
                </a:r>
              </a:p>
              <a:p>
                <a:pPr marL="0" indent="0">
                  <a:buNone/>
                </a:pPr>
                <a:r>
                  <a:rPr lang="en-US" u="sng" dirty="0"/>
                  <a:t>-2R2	0    -2      10/6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1     </a:t>
                </a:r>
                <a:r>
                  <a:rPr lang="en-US" dirty="0"/>
                  <a:t>0      7/6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7/6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−5/6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So we have x = 7/6 and y = -5/6.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1"/>
                <a:ext cx="8153400" cy="4953000"/>
              </a:xfrm>
              <a:blipFill rotWithShape="1">
                <a:blip r:embed="rId2"/>
                <a:stretch>
                  <a:fillRect l="-1046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 3: Use linear combinations to turn numbers on the diagonal into 1.</a:t>
            </a:r>
          </a:p>
        </p:txBody>
      </p:sp>
    </p:spTree>
    <p:extLst>
      <p:ext uri="{BB962C8B-B14F-4D97-AF65-F5344CB8AC3E}">
        <p14:creationId xmlns:p14="http://schemas.microsoft.com/office/powerpoint/2010/main" val="37872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Fewer fractions to deal with (sometimes)</a:t>
            </a:r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/>
              <a:t>Most difficult for students to figure out what steps to take.</a:t>
            </a:r>
          </a:p>
          <a:p>
            <a:r>
              <a:rPr lang="en-US" dirty="0"/>
              <a:t>May not be possible depending on the numbers in the problem.</a:t>
            </a:r>
          </a:p>
          <a:p>
            <a:r>
              <a:rPr lang="en-US" dirty="0" smtClean="0"/>
              <a:t>When a workable linear combination is difficult or impossible to locate– what do we do then? (Hint: We’re not sure.)</a:t>
            </a:r>
          </a:p>
        </p:txBody>
      </p:sp>
    </p:spTree>
    <p:extLst>
      <p:ext uri="{BB962C8B-B14F-4D97-AF65-F5344CB8AC3E}">
        <p14:creationId xmlns:p14="http://schemas.microsoft.com/office/powerpoint/2010/main" val="29949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Combination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Let’s solve the same problem again using a different approach.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Solve the system</a:t>
                </a:r>
              </a:p>
              <a:p>
                <a:pPr marL="0" indent="0">
                  <a:buNone/>
                </a:pPr>
                <a:r>
                  <a:rPr lang="en-US" dirty="0" smtClean="0"/>
                  <a:t>2x + 4y = 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3x + 3y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Our augmented matrix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8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"/>
                <a:ext cx="8229600" cy="5943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Step 1: First, we need a linear combination of 2 and 3 that adds to 1.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2(-1) + 3(1) = 1, so we need to multiply Row 1 by -1 and Row 2 by 1, add them and replace Row 1.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 -1R1 +R2 → R1     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dirty="0"/>
                  <a:t>-R1	-2      -4       1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u="sng" dirty="0"/>
                  <a:t> </a:t>
                </a:r>
                <a:r>
                  <a:rPr lang="en-US" sz="2400" u="sng" dirty="0" smtClean="0"/>
                  <a:t>+R2</a:t>
                </a:r>
                <a:r>
                  <a:rPr lang="en-US" sz="2400" u="sng" dirty="0"/>
                  <a:t>	 3       3       1</a:t>
                </a:r>
                <a:endParaRPr lang="en-US" sz="24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dirty="0" smtClean="0"/>
                  <a:t>            1       </a:t>
                </a:r>
                <a:r>
                  <a:rPr lang="en-US" sz="2400" dirty="0"/>
                  <a:t>-1       </a:t>
                </a:r>
                <a:r>
                  <a:rPr lang="en-US" sz="2400" dirty="0" smtClean="0"/>
                  <a:t>2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"/>
                <a:ext cx="8229600" cy="5943600"/>
              </a:xfrm>
              <a:blipFill rotWithShape="1">
                <a:blip r:embed="rId2"/>
                <a:stretch>
                  <a:fillRect l="-1185" t="-82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 2: Turn the 3 in Row 2 Column 1 into 0.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-3R1 + R2 → R2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-3R1	-3      3       -6</a:t>
                </a:r>
              </a:p>
              <a:p>
                <a:pPr marL="0" indent="0">
                  <a:buNone/>
                </a:pPr>
                <a:r>
                  <a:rPr lang="en-US" u="sng" dirty="0"/>
                  <a:t> +R2	 3       3      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:r>
                  <a:rPr lang="en-US" dirty="0" smtClean="0"/>
                  <a:t>  </a:t>
                </a:r>
                <a:r>
                  <a:rPr lang="en-US" dirty="0"/>
                  <a:t>0       6       -5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~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704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9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1"/>
                <a:ext cx="8229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Step 3: If we follow the reasoning we used in step 1, we </a:t>
                </a:r>
                <a:r>
                  <a:rPr lang="en-US" sz="2800" dirty="0"/>
                  <a:t>need a linear combination of </a:t>
                </a:r>
                <a:r>
                  <a:rPr lang="en-US" sz="2800" dirty="0" smtClean="0"/>
                  <a:t>-1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6 </a:t>
                </a:r>
                <a:r>
                  <a:rPr lang="en-US" sz="2800" dirty="0"/>
                  <a:t>that adds to 1.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5(-1) + 1(6) = 1, so </a:t>
                </a:r>
                <a:r>
                  <a:rPr lang="en-US" sz="2800" dirty="0"/>
                  <a:t>we need to multiply Row 1 by </a:t>
                </a:r>
                <a:r>
                  <a:rPr lang="en-US" sz="2800" dirty="0" smtClean="0"/>
                  <a:t>5 and </a:t>
                </a:r>
                <a:r>
                  <a:rPr lang="en-US" sz="2800" dirty="0"/>
                  <a:t>Row 2 by 1, add them and replace Row </a:t>
                </a:r>
                <a:r>
                  <a:rPr lang="en-US" sz="2800" dirty="0" smtClean="0"/>
                  <a:t>2.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5R1 + </a:t>
                </a:r>
                <a:r>
                  <a:rPr lang="en-US" sz="2800" dirty="0" smtClean="0"/>
                  <a:t>R2 → R2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5R1	5       -</a:t>
                </a:r>
                <a:r>
                  <a:rPr lang="en-US" sz="2800" dirty="0" smtClean="0"/>
                  <a:t>5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:r>
                  <a:rPr lang="en-US" sz="2800" dirty="0"/>
                  <a:t>10</a:t>
                </a:r>
              </a:p>
              <a:p>
                <a:pPr marL="0" indent="0">
                  <a:buNone/>
                </a:pPr>
                <a:r>
                  <a:rPr lang="en-US" sz="2800" u="sng" dirty="0"/>
                  <a:t> +R2	0        6       -</a:t>
                </a:r>
                <a:r>
                  <a:rPr lang="en-US" sz="2800" u="sng" dirty="0" smtClean="0"/>
                  <a:t>5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</a:t>
                </a:r>
                <a:r>
                  <a:rPr lang="en-US" sz="2800" dirty="0" smtClean="0"/>
                  <a:t>5       </a:t>
                </a:r>
                <a:r>
                  <a:rPr lang="en-US" sz="2800" dirty="0"/>
                  <a:t>1     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5	</a:t>
                </a:r>
                <a:r>
                  <a:rPr lang="en-US" sz="2800" dirty="0" smtClean="0"/>
                  <a:t>                   ~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Well, we have 1’s on the diagonal, but….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So what were we trying to do exactly?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1"/>
                <a:ext cx="8229600" cy="5257800"/>
              </a:xfrm>
              <a:blipFill rotWithShape="1">
                <a:blip r:embed="rId2"/>
                <a:stretch>
                  <a:fillRect l="-1185" t="-220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4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System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411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2x </a:t>
            </a:r>
            <a:r>
              <a:rPr lang="en-US" dirty="0"/>
              <a:t>+ 4y = -1</a:t>
            </a:r>
          </a:p>
          <a:p>
            <a:pPr marL="0" indent="0">
              <a:buNone/>
            </a:pPr>
            <a:r>
              <a:rPr lang="en-US" dirty="0"/>
              <a:t>3x +3y = 1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If we want to eliminate x: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3(2x + 4y = -1)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-2(3x + 3y = 1) 				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6x </a:t>
            </a:r>
            <a:r>
              <a:rPr lang="en-US" dirty="0"/>
              <a:t>+ 12y = -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r>
              <a:rPr lang="en-US" u="sng" dirty="0"/>
              <a:t>-6x -   6y = -2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 6y = -5					</a:t>
            </a:r>
            <a:r>
              <a:rPr lang="en-US" dirty="0" smtClean="0"/>
              <a:t>     </a:t>
            </a:r>
            <a:r>
              <a:rPr lang="en-US" dirty="0"/>
              <a:t>			</a:t>
            </a:r>
            <a:r>
              <a:rPr lang="en-US" dirty="0" smtClean="0"/>
              <a:t>  </a:t>
            </a:r>
            <a:r>
              <a:rPr lang="en-US" dirty="0"/>
              <a:t>y = -5/6			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191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If we want to eliminate y: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3(2x + 4y = -1)</a:t>
            </a:r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smtClean="0"/>
              <a:t>4(3x </a:t>
            </a:r>
            <a:r>
              <a:rPr lang="en-US" dirty="0"/>
              <a:t>+ 3y = 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6x   + 12y = -3</a:t>
            </a:r>
          </a:p>
          <a:p>
            <a:pPr marL="0" indent="0">
              <a:buNone/>
            </a:pPr>
            <a:r>
              <a:rPr lang="en-US" u="sng" dirty="0"/>
              <a:t>-12x   -12y = -4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-6x              = -</a:t>
            </a:r>
            <a:r>
              <a:rPr lang="en-US" dirty="0" smtClean="0"/>
              <a:t>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x = 7/6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1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Step 3 Alternative </a:t>
                </a:r>
                <a:r>
                  <a:rPr lang="en-US" dirty="0" smtClean="0"/>
                  <a:t>Option 1: Since turning the 6 into a 1 using a linear combination did not work, switch to fraction method and multiply R2 by 1/6.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1/6 R2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−5/6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continue as in the fraction approach.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we were going to use this approach, why not use it from the beginning?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1"/>
                <a:ext cx="8229600" cy="4876800"/>
              </a:xfrm>
              <a:blipFill rotWithShape="1">
                <a:blip r:embed="rId2"/>
                <a:stretch>
                  <a:fillRect l="-1185" t="-875" r="-1185" b="-4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4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Step 3 Alternative </a:t>
                </a:r>
                <a:r>
                  <a:rPr lang="en-US" dirty="0" smtClean="0"/>
                  <a:t>Option 2: Leave the 6 alone and turn -1 in Row 1 Column 2 into 0.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6R1 </a:t>
                </a:r>
                <a:r>
                  <a:rPr lang="en-US" dirty="0"/>
                  <a:t>+ </a:t>
                </a:r>
                <a:r>
                  <a:rPr lang="en-US" dirty="0" smtClean="0"/>
                  <a:t>R2 → R1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6R1	6      -6       12</a:t>
                </a:r>
              </a:p>
              <a:p>
                <a:pPr marL="0" indent="0">
                  <a:buNone/>
                </a:pPr>
                <a:r>
                  <a:rPr lang="en-US" u="sng" dirty="0"/>
                  <a:t> +R2	 0       6       -5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dirty="0" smtClean="0"/>
                  <a:t>6       </a:t>
                </a:r>
                <a:r>
                  <a:rPr lang="en-US" dirty="0"/>
                  <a:t>0       7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dirty="0" smtClean="0"/>
                  <a:t>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But now we’ve lost the 1 in Row 1 Column 1, so what was the point of getting it in the first place?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516563"/>
              </a:xfrm>
              <a:blipFill rotWithShape="1">
                <a:blip r:embed="rId2"/>
                <a:stretch>
                  <a:fillRect l="-1185" t="-77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Method: Forget the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Focus solely on obtaining 0s using the numbers on the diagonal, no matter what they are.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Get ones in the last step by dividing.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No operations with fractions</a:t>
            </a:r>
          </a:p>
          <a:p>
            <a:r>
              <a:rPr lang="en-US" dirty="0" smtClean="0"/>
              <a:t>No need to come up with linear combinations</a:t>
            </a:r>
          </a:p>
          <a:p>
            <a:r>
              <a:rPr lang="en-US" dirty="0" smtClean="0"/>
              <a:t>Can always be solved with the same four steps</a:t>
            </a:r>
          </a:p>
          <a:p>
            <a:r>
              <a:rPr lang="en-US" dirty="0" smtClean="0"/>
              <a:t>Mirrors students’ experience using elimination to solve a system of equations.</a:t>
            </a:r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Not shown in the textbook or examples, so it’s hard to get buy-in from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Same problem, different method: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362200" y="228600"/>
            <a:ext cx="6324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prstMaterial="softEdge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ln w="6350">
                  <a:noFill/>
                </a:ln>
                <a:solidFill>
                  <a:schemeClr val="tx1"/>
                </a:solidFill>
                <a:effectLst>
                  <a:outerShdw dist="50800" dir="27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ＭＳ Ｐゴシック" pitchFamily="-65" charset="-128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mtClean="0"/>
              <a:t>My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1"/>
                <a:ext cx="8153400" cy="5029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 1: Leave the 2 in Row 1 Column 1. Use the 2 to turn 3 into 0.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-3R1 </a:t>
                </a:r>
                <a:r>
                  <a:rPr lang="en-US" dirty="0"/>
                  <a:t>+ </a:t>
                </a:r>
                <a:r>
                  <a:rPr lang="en-US" dirty="0" smtClean="0"/>
                  <a:t>2R2 → R2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-3R1	-6      -12       </a:t>
                </a:r>
                <a:r>
                  <a:rPr lang="en-US" dirty="0" smtClean="0"/>
                  <a:t>3			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 2R2	 6        6         </a:t>
                </a:r>
                <a:r>
                  <a:rPr lang="en-US" u="sng" dirty="0" smtClean="0"/>
                  <a:t>2</a:t>
                </a:r>
                <a:r>
                  <a:rPr lang="en-US" dirty="0" smtClean="0"/>
                  <a:t> 		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dirty="0" smtClean="0"/>
                  <a:t>0       </a:t>
                </a:r>
                <a:r>
                  <a:rPr lang="en-US" dirty="0"/>
                  <a:t>-6       5	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/>
                  <a:t>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			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:r>
                  <a:rPr lang="en-US" dirty="0"/>
                  <a:t>-3R1 + 2R2 </a:t>
                </a:r>
                <a:r>
                  <a:rPr lang="en-US" dirty="0" smtClean="0"/>
                  <a:t> is the same initial step we would take if we were trying to solve the system by eliminating x.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1"/>
                <a:ext cx="8153400" cy="5029200"/>
              </a:xfrm>
              <a:blipFill rotWithShape="1">
                <a:blip r:embed="rId2"/>
                <a:stretch>
                  <a:fillRect l="-1046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6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300" dirty="0" smtClean="0"/>
                  <a:t>Step 2: Leave the -6 in Row 2 Column 2. Use the -6 to turn 4 into 0.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3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3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300" dirty="0"/>
                  <a:t>3R1 + </a:t>
                </a:r>
                <a:r>
                  <a:rPr lang="en-US" sz="2300" dirty="0" smtClean="0"/>
                  <a:t>2R2→ R2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3R1</a:t>
                </a:r>
                <a:r>
                  <a:rPr lang="en-US" sz="2300" dirty="0"/>
                  <a:t>	6         12       -3</a:t>
                </a:r>
              </a:p>
              <a:p>
                <a:pPr marL="0" indent="0">
                  <a:buNone/>
                </a:pPr>
                <a:r>
                  <a:rPr lang="en-US" sz="2300" u="sng" dirty="0" smtClean="0"/>
                  <a:t>2R2</a:t>
                </a:r>
                <a:r>
                  <a:rPr lang="en-US" sz="2300" u="sng" dirty="0"/>
                  <a:t>	0        -12        10</a:t>
                </a:r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/>
                  <a:t>               6         0          7		</a:t>
                </a:r>
                <a:endParaRPr lang="en-US" sz="2300" dirty="0" smtClean="0"/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2300" dirty="0"/>
                  <a:t>~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3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sz="2300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300" dirty="0" smtClean="0"/>
                  <a:t>			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This is similar to what we would do if we were trying to solve the system by eliminating y.</a:t>
                </a:r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037" t="-77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Step 3 and 4: Divide Row 1 by 6 and Row 2 by -6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1/6 R1, -1/6 R2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~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7/6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5/6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852" t="-143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I had any success with this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I have tried every semester, when I teach MAT 165, to get students to adopt this method. </a:t>
            </a:r>
          </a:p>
          <a:p>
            <a:r>
              <a:rPr lang="en-US" dirty="0" smtClean="0"/>
              <a:t>Some will use it, others use the fraction method because that is what our textbook shows in every example.</a:t>
            </a:r>
          </a:p>
          <a:p>
            <a:r>
              <a:rPr lang="en-US" dirty="0" smtClean="0"/>
              <a:t>Students seem to understand the steps of the fraction method, but they are using calculators to compute the numbers.</a:t>
            </a:r>
          </a:p>
        </p:txBody>
      </p:sp>
    </p:spTree>
    <p:extLst>
      <p:ext uri="{BB962C8B-B14F-4D97-AF65-F5344CB8AC3E}">
        <p14:creationId xmlns:p14="http://schemas.microsoft.com/office/powerpoint/2010/main" val="42573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Your thoughts?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Gauss-Jordan Elimination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With a 2 by 2 system, the goal</a:t>
                </a:r>
                <a:r>
                  <a:rPr lang="en-US" dirty="0"/>
                  <a:t> </a:t>
                </a:r>
                <a:r>
                  <a:rPr lang="en-US" dirty="0" smtClean="0"/>
                  <a:t>is to turn the matrix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teach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 1: Write a problem with numbers you like.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when you are doing your example, everything works out nicely!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14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Nice Example: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Solve    x + 5y = 7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-2x + 7y = -5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Augmented Matrix: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852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Perform row operations: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2R1 </a:t>
                </a:r>
                <a:r>
                  <a:rPr lang="en-US" dirty="0"/>
                  <a:t>+ R2 → </a:t>
                </a:r>
                <a:r>
                  <a:rPr lang="en-US" dirty="0" smtClean="0"/>
                  <a:t>R2    ~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1/3R2    ~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-5R2 + R1 </a:t>
                </a:r>
                <a:r>
                  <a:rPr lang="en-US" dirty="0"/>
                  <a:t>→ </a:t>
                </a:r>
                <a:r>
                  <a:rPr lang="en-US" dirty="0" smtClean="0"/>
                  <a:t>R1      ~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we have x = -8 and y = 3.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Notice we didn’t have to do any extra steps to get 1’s on the diagonal.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185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4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Method 2: Use fractions to turn numbers on the diagonal into 1.</a:t>
            </a:r>
          </a:p>
          <a:p>
            <a:r>
              <a:rPr lang="en-US" dirty="0" smtClean="0"/>
              <a:t>To turn any number on the diagonal into 1, divide the row by that number.</a:t>
            </a:r>
          </a:p>
          <a:p>
            <a:r>
              <a:rPr lang="en-US" dirty="0"/>
              <a:t>Then use </a:t>
            </a:r>
            <a:r>
              <a:rPr lang="en-US" dirty="0" smtClean="0"/>
              <a:t>the 1 </a:t>
            </a:r>
            <a:r>
              <a:rPr lang="en-US" dirty="0"/>
              <a:t>to </a:t>
            </a:r>
            <a:r>
              <a:rPr lang="en-US" dirty="0" smtClean="0"/>
              <a:t>turn the </a:t>
            </a:r>
            <a:r>
              <a:rPr lang="en-US" dirty="0"/>
              <a:t>rest </a:t>
            </a:r>
            <a:r>
              <a:rPr lang="en-US" dirty="0" smtClean="0"/>
              <a:t>of the </a:t>
            </a:r>
            <a:r>
              <a:rPr lang="en-US" dirty="0"/>
              <a:t>column into 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This method works on every problem.</a:t>
            </a:r>
          </a:p>
          <a:p>
            <a:r>
              <a:rPr lang="en-US" dirty="0" smtClean="0"/>
              <a:t>Students can follow the same sequence of steps on every problem.</a:t>
            </a:r>
          </a:p>
          <a:p>
            <a:r>
              <a:rPr lang="en-US" dirty="0" smtClean="0"/>
              <a:t>A 2x2 system can always be solved in 4 steps.</a:t>
            </a:r>
          </a:p>
          <a:p>
            <a:pPr marL="0" indent="0">
              <a:buNone/>
            </a:pPr>
            <a:r>
              <a:rPr lang="en-US" dirty="0" smtClean="0"/>
              <a:t>Disadvantages:</a:t>
            </a:r>
          </a:p>
          <a:p>
            <a:r>
              <a:rPr lang="en-US" dirty="0" smtClean="0"/>
              <a:t>Fractions</a:t>
            </a:r>
          </a:p>
          <a:p>
            <a:r>
              <a:rPr lang="en-US" dirty="0" smtClean="0"/>
              <a:t>Students are relying on a calculator to do the work for them(in most cases).</a:t>
            </a:r>
          </a:p>
        </p:txBody>
      </p:sp>
    </p:spTree>
    <p:extLst>
      <p:ext uri="{BB962C8B-B14F-4D97-AF65-F5344CB8AC3E}">
        <p14:creationId xmlns:p14="http://schemas.microsoft.com/office/powerpoint/2010/main" val="4767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Method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Solve the system</a:t>
                </a:r>
              </a:p>
              <a:p>
                <a:pPr marL="0" indent="0">
                  <a:buNone/>
                </a:pPr>
                <a:r>
                  <a:rPr lang="en-US" dirty="0" smtClean="0"/>
                  <a:t>2x + 4y = 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3x + 3y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Our augmented matrix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3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teway">
  <a:themeElements>
    <a:clrScheme name="Custom 4">
      <a:dk1>
        <a:srgbClr val="01303D"/>
      </a:dk1>
      <a:lt1>
        <a:srgbClr val="01303D"/>
      </a:lt1>
      <a:dk2>
        <a:srgbClr val="02485C"/>
      </a:dk2>
      <a:lt2>
        <a:srgbClr val="10596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Gateway</Template>
  <TotalTime>253</TotalTime>
  <Words>1328</Words>
  <Application>Microsoft Office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Gateway</vt:lpstr>
      <vt:lpstr>Forget the Ones</vt:lpstr>
      <vt:lpstr>Solving a System of Equations</vt:lpstr>
      <vt:lpstr>Gauss-Jordan Elimination</vt:lpstr>
      <vt:lpstr>How do we teach this?</vt:lpstr>
      <vt:lpstr>PowerPoint Presentation</vt:lpstr>
      <vt:lpstr>PowerPoint Presentation</vt:lpstr>
      <vt:lpstr>Fraction Method</vt:lpstr>
      <vt:lpstr>Advantages and disadvantages</vt:lpstr>
      <vt:lpstr>Fraction Method Example</vt:lpstr>
      <vt:lpstr>PowerPoint Presentation</vt:lpstr>
      <vt:lpstr>PowerPoint Presentation</vt:lpstr>
      <vt:lpstr>PowerPoint Presentation</vt:lpstr>
      <vt:lpstr>PowerPoint Presentation</vt:lpstr>
      <vt:lpstr>Linear Combinations</vt:lpstr>
      <vt:lpstr>Advantages and disadvantages</vt:lpstr>
      <vt:lpstr>Linear Combination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Method: Forget the Ones</vt:lpstr>
      <vt:lpstr>Advantages and Disadvantages</vt:lpstr>
      <vt:lpstr>My Method</vt:lpstr>
      <vt:lpstr>PowerPoint Presentation</vt:lpstr>
      <vt:lpstr>PowerPoint Presentation</vt:lpstr>
      <vt:lpstr>PowerPoint Presentation</vt:lpstr>
      <vt:lpstr>Have I had any success with this method?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Forget the Ones!</dc:title>
  <dc:creator>Courtney</dc:creator>
  <cp:lastModifiedBy>ASPENCER0002</cp:lastModifiedBy>
  <cp:revision>27</cp:revision>
  <dcterms:created xsi:type="dcterms:W3CDTF">2014-02-14T15:59:45Z</dcterms:created>
  <dcterms:modified xsi:type="dcterms:W3CDTF">2014-03-05T19:29:35Z</dcterms:modified>
</cp:coreProperties>
</file>