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6"/>
  </p:notesMasterIdLst>
  <p:sldIdLst>
    <p:sldId id="256" r:id="rId2"/>
    <p:sldId id="297" r:id="rId3"/>
    <p:sldId id="307" r:id="rId4"/>
    <p:sldId id="308" r:id="rId5"/>
    <p:sldId id="309" r:id="rId6"/>
    <p:sldId id="264" r:id="rId7"/>
    <p:sldId id="310" r:id="rId8"/>
    <p:sldId id="311" r:id="rId9"/>
    <p:sldId id="312" r:id="rId10"/>
    <p:sldId id="314" r:id="rId11"/>
    <p:sldId id="316" r:id="rId12"/>
    <p:sldId id="313" r:id="rId13"/>
    <p:sldId id="317" r:id="rId14"/>
    <p:sldId id="315" r:id="rId15"/>
    <p:sldId id="319" r:id="rId16"/>
    <p:sldId id="320" r:id="rId17"/>
    <p:sldId id="321" r:id="rId18"/>
    <p:sldId id="322" r:id="rId19"/>
    <p:sldId id="323" r:id="rId20"/>
    <p:sldId id="327" r:id="rId21"/>
    <p:sldId id="324" r:id="rId22"/>
    <p:sldId id="325" r:id="rId23"/>
    <p:sldId id="326" r:id="rId24"/>
    <p:sldId id="328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06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0" autoAdjust="0"/>
    <p:restoredTop sz="93137" autoAdjust="0"/>
  </p:normalViewPr>
  <p:slideViewPr>
    <p:cSldViewPr snapToGrid="0">
      <p:cViewPr varScale="1">
        <p:scale>
          <a:sx n="105" d="100"/>
          <a:sy n="105" d="100"/>
        </p:scale>
        <p:origin x="104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35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33B734-7C7B-4D69-895C-196A2F4F893B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C4C41-9B5A-402B-BD21-37828526B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75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C4C41-9B5A-402B-BD21-37828526BE51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3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0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21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0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43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7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63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3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4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7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405A-9EC8-BF41-AB75-AC032FCD02E2}" type="datetimeFigureOut">
              <a:rPr lang="en-US" smtClean="0"/>
              <a:t>2/15/20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B2B51-AA0E-6E4E-BB1A-2E01D29439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73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3735" y="2155371"/>
            <a:ext cx="7376530" cy="2177151"/>
          </a:xfrm>
        </p:spPr>
        <p:txBody>
          <a:bodyPr>
            <a:normAutofit fontScale="90000"/>
          </a:bodyPr>
          <a:lstStyle/>
          <a:p>
            <a:r>
              <a:rPr lang="en-US" sz="7200" b="1">
                <a:latin typeface="Times New Roman"/>
                <a:cs typeface="Times New Roman"/>
              </a:rPr>
              <a:t>The Invention </a:t>
            </a:r>
            <a:r>
              <a:rPr lang="en-US" sz="7200" b="1" dirty="0">
                <a:latin typeface="Times New Roman"/>
                <a:cs typeface="Times New Roman"/>
              </a:rPr>
              <a:t>of the </a:t>
            </a:r>
            <a:br>
              <a:rPr lang="en-US" sz="7200" b="1" dirty="0">
                <a:latin typeface="Times New Roman"/>
                <a:cs typeface="Times New Roman"/>
              </a:rPr>
            </a:br>
            <a:r>
              <a:rPr lang="en-US" sz="7200" b="1" dirty="0">
                <a:latin typeface="Times New Roman"/>
                <a:cs typeface="Times New Roman"/>
              </a:rPr>
              <a:t>Complex Numbers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91553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7FD-8719-EC4C-BD2B-ADF18AA4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Cardano/Tartaglia/del Ferro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F186-FE75-C442-A963-ED1E63513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reduced equation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one solution is: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9B92CD-B4A8-6544-90F4-07FA3D7C3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11" y="2939867"/>
            <a:ext cx="7147273" cy="15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3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7FD-8719-EC4C-BD2B-ADF18AA4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95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Solve: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F186-FE75-C442-A963-ED1E63513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E6775-5AFC-1143-948C-3EF8F333CA67}"/>
              </a:ext>
            </a:extLst>
          </p:cNvPr>
          <p:cNvSpPr txBox="1"/>
          <p:nvPr/>
        </p:nvSpPr>
        <p:spPr>
          <a:xfrm>
            <a:off x="839387" y="1482953"/>
            <a:ext cx="746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 and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9: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932F35-995D-4C41-8932-00C97C85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399" y="2421161"/>
            <a:ext cx="6553200" cy="341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5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31825-7F0C-E74D-BABF-FE248D7B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022884"/>
            <a:ext cx="4689566" cy="4319825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Intermediate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Theorem, this cubic equation </a:t>
            </a: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real solution.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(Only one in this case.)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303744-6859-7446-8DDA-9257D1289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316" y="828649"/>
            <a:ext cx="3700773" cy="3547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D3012A-DEC8-5544-8E0B-13E58E5BC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182" y="4376056"/>
            <a:ext cx="2309039" cy="49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088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F603-AB3E-F947-A455-EF1C8E07A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let us try: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+ 4.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72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31825-7F0C-E74D-BABF-FE248D7B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94015"/>
            <a:ext cx="4741817" cy="3158935"/>
          </a:xfrm>
        </p:spPr>
        <p:txBody>
          <a:bodyPr>
            <a:normAutofit lnSpcReduction="10000"/>
          </a:bodyPr>
          <a:lstStyle/>
          <a:p>
            <a:pPr marL="457200" lvl="1" indent="0">
              <a:spcBef>
                <a:spcPts val="0"/>
              </a:spcBef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Intermediate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Theorem, this cubic equation also </a:t>
            </a:r>
            <a:r>
              <a:rPr lang="en-US" sz="3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have a real solution.  In fact, it has three!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851334-5B66-A44A-B5FE-55CF43153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80061"/>
            <a:ext cx="3967611" cy="39270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6EADB8-3277-6249-880D-436C71F8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562" y="4571999"/>
            <a:ext cx="2753520" cy="58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27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7FD-8719-EC4C-BD2B-ADF18AA4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95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Solve: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F186-FE75-C442-A963-ED1E63513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E6775-5AFC-1143-948C-3EF8F333CA67}"/>
              </a:ext>
            </a:extLst>
          </p:cNvPr>
          <p:cNvSpPr txBox="1"/>
          <p:nvPr/>
        </p:nvSpPr>
        <p:spPr>
          <a:xfrm>
            <a:off x="839387" y="1482953"/>
            <a:ext cx="746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 and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72741-25E3-744D-84E8-DA0F6912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94" y="2489423"/>
            <a:ext cx="6475877" cy="28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9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0A0DE-35A4-CC4A-9414-F3FCFEDBB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A021F-5E8F-D34B-B728-9FB7068AC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possibilities: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Cardano’s Formula doesn’t always work.</a:t>
            </a:r>
          </a:p>
          <a:p>
            <a:pPr marL="514350" indent="-514350">
              <a:buAutoNum type="arabicPeriod" startAt="2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 ”imaginary” terms involving        </a:t>
            </a:r>
            <a:r>
              <a:rPr lang="en-US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lead to a real solution.  In other words,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“imaginary numbers” are not worthless!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D21B0-C1DD-7B44-A9FE-E5570BA59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7851" y="3266825"/>
            <a:ext cx="753292" cy="59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37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CD00-ACB0-1C42-8B4A-30E0DAE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2643"/>
            <a:ext cx="8686800" cy="1070836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Rafael Bombelli  (c. 1526 – c. 1572)</a:t>
            </a:r>
          </a:p>
        </p:txBody>
      </p:sp>
      <p:pic>
        <p:nvPicPr>
          <p:cNvPr id="6" name="Content Placeholder 5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1FF259F1-D415-574E-9E7A-EDEEED0E2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3155" y="1728354"/>
            <a:ext cx="2843645" cy="284364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BB461D-94DD-7B44-A4CC-A18D10B2E068}"/>
              </a:ext>
            </a:extLst>
          </p:cNvPr>
          <p:cNvSpPr txBox="1"/>
          <p:nvPr/>
        </p:nvSpPr>
        <p:spPr>
          <a:xfrm>
            <a:off x="5530735" y="4621458"/>
            <a:ext cx="3613265" cy="52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www.italyonthisday.com</a:t>
            </a:r>
            <a:r>
              <a:rPr lang="en-US" sz="1400" dirty="0"/>
              <a:t>/2019/01/</a:t>
            </a:r>
            <a:r>
              <a:rPr lang="en-US" sz="1400" dirty="0" err="1"/>
              <a:t>rafael-bombelli-mathematician.html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3C72E8-0595-9D40-B074-AE2BBC7A5C06}"/>
              </a:ext>
            </a:extLst>
          </p:cNvPr>
          <p:cNvSpPr txBox="1"/>
          <p:nvPr/>
        </p:nvSpPr>
        <p:spPr>
          <a:xfrm>
            <a:off x="744583" y="2165014"/>
            <a:ext cx="49116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his 1570 treatise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Bombelli approved the second option.</a:t>
            </a:r>
          </a:p>
        </p:txBody>
      </p:sp>
    </p:spTree>
    <p:extLst>
      <p:ext uri="{BB962C8B-B14F-4D97-AF65-F5344CB8AC3E}">
        <p14:creationId xmlns:p14="http://schemas.microsoft.com/office/powerpoint/2010/main" val="2439957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CD00-ACB0-1C42-8B4A-30E0DAE88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52643"/>
            <a:ext cx="8686800" cy="1070836"/>
          </a:xfrm>
        </p:spPr>
        <p:txBody>
          <a:bodyPr>
            <a:no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Bombelli’s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D1D80-4BA4-AF47-A2D2-59770DE23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153488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</a:p>
          <a:p>
            <a:pPr marL="0" indent="0" algn="ctr">
              <a:buNone/>
            </a:pP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60F9A-46B3-2644-9236-D56A794AF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61" y="2270397"/>
            <a:ext cx="4440677" cy="707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D4FCA8-2282-5A4E-B5A8-90CA14461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03" y="3211935"/>
            <a:ext cx="6149724" cy="16343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6DBBDF9-1106-114F-B5F3-1AD9B582F2D5}"/>
              </a:ext>
            </a:extLst>
          </p:cNvPr>
          <p:cNvSpPr txBox="1"/>
          <p:nvPr/>
        </p:nvSpPr>
        <p:spPr>
          <a:xfrm>
            <a:off x="228600" y="4999884"/>
            <a:ext cx="83471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So: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A638E2-923B-0143-BB61-39F5F2E18E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717" y="5362144"/>
            <a:ext cx="3868932" cy="57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34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66B7-2ACB-E14C-8D38-B57E41666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9309" y="6387737"/>
            <a:ext cx="6008914" cy="29391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          https://</a:t>
            </a:r>
            <a:r>
              <a:rPr lang="en-US" dirty="0" err="1"/>
              <a:t>looneytunes.fandom.com</a:t>
            </a:r>
            <a:r>
              <a:rPr lang="en-US" dirty="0"/>
              <a:t>/wiki/</a:t>
            </a:r>
            <a:r>
              <a:rPr lang="en-US" dirty="0" err="1"/>
              <a:t>Clyde_Bunny?file</a:t>
            </a:r>
            <a:r>
              <a:rPr lang="en-US" dirty="0"/>
              <a:t>=</a:t>
            </a:r>
            <a:r>
              <a:rPr lang="en-US" dirty="0" err="1"/>
              <a:t>Clyde.png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BFF58D-EAAD-4642-B897-D9774F40982C}"/>
              </a:ext>
            </a:extLst>
          </p:cNvPr>
          <p:cNvSpPr txBox="1"/>
          <p:nvPr/>
        </p:nvSpPr>
        <p:spPr>
          <a:xfrm>
            <a:off x="770709" y="470263"/>
            <a:ext cx="7589520" cy="5342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sitting, red, drawing&#10;&#10;Description automatically generated">
            <a:extLst>
              <a:ext uri="{FF2B5EF4-FFF2-40B4-BE49-F238E27FC236}">
                <a16:creationId xmlns:a16="http://schemas.microsoft.com/office/drawing/2014/main" id="{734513AC-00FC-4449-A002-D6CE0A79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131" y="613954"/>
            <a:ext cx="5630092" cy="563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9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0689"/>
            <a:ext cx="8229600" cy="286013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numbers were invented to solve equations like:</a:t>
            </a: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1D0C5-8708-0B4A-8365-35F21931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988" y="3520755"/>
            <a:ext cx="2514024" cy="82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6987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7968206-0779-9344-9EBB-0907D92CC006}"/>
              </a:ext>
            </a:extLst>
          </p:cNvPr>
          <p:cNvSpPr txBox="1"/>
          <p:nvPr/>
        </p:nvSpPr>
        <p:spPr>
          <a:xfrm>
            <a:off x="2760064" y="6529795"/>
            <a:ext cx="3623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www.pinterest.com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/pin/205899014187612340/</a:t>
            </a:r>
          </a:p>
        </p:txBody>
      </p:sp>
      <p:pic>
        <p:nvPicPr>
          <p:cNvPr id="8" name="Picture 7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29FE940A-ECE6-F44C-A786-4C1B902D6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911" y="328205"/>
            <a:ext cx="5140598" cy="610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2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C910-7A25-9846-A6D2-D327F108D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6508"/>
            <a:ext cx="7955280" cy="3442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Bombelli:</a:t>
            </a:r>
          </a:p>
          <a:p>
            <a:pPr marL="0" indent="0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whole matter seems to rest on sophistry rather tan on truth.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428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4FE3B-A771-6743-A481-E0E5712E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/>
              </a:rPr>
              <a:t>Leonhard Euler  (1707–1783)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91C0F8-BD7C-B442-A23D-6DD4E999A95D}"/>
              </a:ext>
            </a:extLst>
          </p:cNvPr>
          <p:cNvSpPr/>
          <p:nvPr/>
        </p:nvSpPr>
        <p:spPr>
          <a:xfrm>
            <a:off x="6279348" y="5016852"/>
            <a:ext cx="2237635" cy="534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https://en.wikipedia.org/wiki/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Leonhard_Euler</a:t>
            </a:r>
          </a:p>
        </p:txBody>
      </p:sp>
      <p:pic>
        <p:nvPicPr>
          <p:cNvPr id="9" name="Content Placeholder 8" descr="A person wearing a blue shirt&#10;&#10;Description automatically generated">
            <a:extLst>
              <a:ext uri="{FF2B5EF4-FFF2-40B4-BE49-F238E27FC236}">
                <a16:creationId xmlns:a16="http://schemas.microsoft.com/office/drawing/2014/main" id="{21E0E535-9ABF-8F47-9DEB-B1DF0D8820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171499" y="1417638"/>
            <a:ext cx="2668435" cy="347301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B5EAD7-614C-9B4C-AA62-152A9946CB9F}"/>
              </a:ext>
            </a:extLst>
          </p:cNvPr>
          <p:cNvSpPr txBox="1"/>
          <p:nvPr/>
        </p:nvSpPr>
        <p:spPr>
          <a:xfrm>
            <a:off x="943441" y="1417638"/>
            <a:ext cx="48695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his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of Algebra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Euler defined         as “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neither nothing, nor greater than nothing, nor less than nothing.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continues:  “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notwithstanding this .... nothing prevents us from making use of these imaginary numbers and employing them in calculation.”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D58010-D16C-A34C-BE58-DECDC0D5F1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362" y="1829436"/>
            <a:ext cx="626215" cy="49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05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4BCB1-97BA-CD4B-A984-47FD28DCB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55" y="102543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 began his work with complex numbers while calculating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 roots of unity.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theorem by Abraham de Moivre (1667–1754) involving trigonometry aided Euler in his work.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1748, Euler stated de Moivre’s Theorem into its present form.</a:t>
            </a:r>
          </a:p>
        </p:txBody>
      </p:sp>
    </p:spTree>
    <p:extLst>
      <p:ext uri="{BB962C8B-B14F-4D97-AF65-F5344CB8AC3E}">
        <p14:creationId xmlns:p14="http://schemas.microsoft.com/office/powerpoint/2010/main" val="2501999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D23B6-D772-984B-9862-E1AEB8963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Moivre’s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E02C4-A9E5-9540-BD61-71F3C45AE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417638"/>
            <a:ext cx="8334103" cy="5035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bi,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2, ...,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1, where     </a:t>
            </a:r>
          </a:p>
          <a:p>
            <a:pPr marL="0" indent="0">
              <a:buNone/>
            </a:pP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Arctan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418CC1-696E-D444-B363-38FF88D1C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779" y="1290115"/>
            <a:ext cx="7539938" cy="620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A3525-33BB-3E4E-A9CD-B67F7E165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779" y="2887271"/>
            <a:ext cx="6822425" cy="1273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37D473-3F9E-DD44-9880-9985EB78DF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374" y="5137344"/>
            <a:ext cx="1909010" cy="60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62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657FD-8719-EC4C-BD2B-ADF18AA4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9953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Solve:  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</a:t>
            </a: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F186-FE75-C442-A963-ED1E63513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AE6775-5AFC-1143-948C-3EF8F333CA67}"/>
              </a:ext>
            </a:extLst>
          </p:cNvPr>
          <p:cNvSpPr txBox="1"/>
          <p:nvPr/>
        </p:nvSpPr>
        <p:spPr>
          <a:xfrm>
            <a:off x="839387" y="1482953"/>
            <a:ext cx="746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 and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4: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72741-25E3-744D-84E8-DA0F6912E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94" y="2489423"/>
            <a:ext cx="6475877" cy="288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CF479C-6A5A-7542-9852-407C0E92F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44" y="931273"/>
            <a:ext cx="7372712" cy="6942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825C58-2B31-FB48-96DC-37EA1C518208}"/>
              </a:ext>
            </a:extLst>
          </p:cNvPr>
          <p:cNvSpPr txBox="1"/>
          <p:nvPr/>
        </p:nvSpPr>
        <p:spPr>
          <a:xfrm>
            <a:off x="694326" y="2221749"/>
            <a:ext cx="579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 Roots of 2 + 2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D09F29-8F4D-FE41-8FA9-327878CE1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26" y="2849472"/>
            <a:ext cx="8306655" cy="2245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BE64642-145B-9A48-BAC9-68070BA15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7970" y="71052"/>
            <a:ext cx="3345221" cy="69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780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C825C58-2B31-FB48-96DC-37EA1C518208}"/>
              </a:ext>
            </a:extLst>
          </p:cNvPr>
          <p:cNvSpPr txBox="1"/>
          <p:nvPr/>
        </p:nvSpPr>
        <p:spPr>
          <a:xfrm>
            <a:off x="694326" y="2221749"/>
            <a:ext cx="5799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Cube Roots of 2 – 2</a:t>
            </a:r>
            <a:r>
              <a:rPr lang="en-US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</a:t>
            </a:r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2EFA67-E6C4-AA4B-A05F-BAF190BDB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26" y="2926441"/>
            <a:ext cx="8166866" cy="22072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B1210C1-83E7-4244-B238-DA4F22766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217" y="177711"/>
            <a:ext cx="3408333" cy="6942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F99B26-50AE-C943-B5D7-376D840F2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95" y="882403"/>
            <a:ext cx="7868609" cy="694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68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EDD5B6-A425-7D4D-9E18-38FEC59D9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5" y="1351097"/>
            <a:ext cx="8287770" cy="345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856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A2A960-950F-B444-B6C5-913A04AE7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038" y="2051232"/>
            <a:ext cx="8115600" cy="216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7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8C073-E725-DE4E-9FE3-602BEF085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1194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WRONG!</a:t>
            </a:r>
          </a:p>
        </p:txBody>
      </p:sp>
    </p:spTree>
    <p:extLst>
      <p:ext uri="{BB962C8B-B14F-4D97-AF65-F5344CB8AC3E}">
        <p14:creationId xmlns:p14="http://schemas.microsoft.com/office/powerpoint/2010/main" val="1428332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6CDA4-3ABF-EB44-B643-4FF2E71F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Euler Formulas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D502648-A26B-A54B-BCE0-8AAC85EF8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166" y="1417638"/>
            <a:ext cx="6879667" cy="3893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FCA88C-7610-B644-90B6-44D88808FA97}"/>
              </a:ext>
            </a:extLst>
          </p:cNvPr>
          <p:cNvSpPr txBox="1"/>
          <p:nvPr/>
        </p:nvSpPr>
        <p:spPr>
          <a:xfrm>
            <a:off x="1132166" y="5440362"/>
            <a:ext cx="707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lead to ...</a:t>
            </a:r>
          </a:p>
        </p:txBody>
      </p:sp>
    </p:spTree>
    <p:extLst>
      <p:ext uri="{BB962C8B-B14F-4D97-AF65-F5344CB8AC3E}">
        <p14:creationId xmlns:p14="http://schemas.microsoft.com/office/powerpoint/2010/main" val="7681086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3E7339-7F7A-BA42-8F54-F4A8E7C6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507" y="1273556"/>
            <a:ext cx="4078986" cy="35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34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A2A8C6-5CE9-0245-AB75-CCCB172F448B}"/>
              </a:ext>
            </a:extLst>
          </p:cNvPr>
          <p:cNvSpPr txBox="1"/>
          <p:nvPr/>
        </p:nvSpPr>
        <p:spPr>
          <a:xfrm>
            <a:off x="1085088" y="725845"/>
            <a:ext cx="524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you have: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81C0D1-BCEC-9D4F-B7BF-9EBD56D0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534" y="1351681"/>
            <a:ext cx="1444498" cy="6908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E325F2-D66E-9143-AAE4-F9E534FBB568}"/>
              </a:ext>
            </a:extLst>
          </p:cNvPr>
          <p:cNvSpPr txBox="1"/>
          <p:nvPr/>
        </p:nvSpPr>
        <p:spPr>
          <a:xfrm>
            <a:off x="1085088" y="1744396"/>
            <a:ext cx="524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DAB148-93E7-9F46-B77E-28B25F66C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4972" y="2332463"/>
            <a:ext cx="1908423" cy="7633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8651A6E-4723-0E46-B59A-F948DAE4B4BA}"/>
              </a:ext>
            </a:extLst>
          </p:cNvPr>
          <p:cNvSpPr txBox="1"/>
          <p:nvPr/>
        </p:nvSpPr>
        <p:spPr>
          <a:xfrm>
            <a:off x="716407" y="3454499"/>
            <a:ext cx="82232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combine the five important constants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Additive Identity 0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Multiplicative Identity 1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Constant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Imaginary Number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540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5FF51B-844A-ED47-B46C-E21B2ADA8607}"/>
              </a:ext>
            </a:extLst>
          </p:cNvPr>
          <p:cNvSpPr txBox="1"/>
          <p:nvPr/>
        </p:nvSpPr>
        <p:spPr>
          <a:xfrm>
            <a:off x="1402080" y="1450848"/>
            <a:ext cx="3974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if cos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2,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825296-2FC0-224B-9B37-04FBD375F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578" y="2286977"/>
            <a:ext cx="2941574" cy="114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46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01249" y="316155"/>
            <a:ext cx="8512629" cy="6099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Bibliography</a:t>
            </a:r>
          </a:p>
          <a:p>
            <a:pPr marL="0" indent="0">
              <a:buNone/>
            </a:pP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Dunham, William.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Master of Us All.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Washington DC:  MAA,  1999.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Irving, Ron.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Beyond the Quadratic Formula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MAA Inc., 2013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92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6F459-7DA0-AF48-B2BD-23538C9B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7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 such as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+ 4 = 0 were considered unsolvable, useless, and worthless.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in the same category as the equations: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–1  and  cos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7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10CE32B-284B-1349-BFD2-9D1959D0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44" y="152057"/>
            <a:ext cx="8715371" cy="1166894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/>
              </a:rPr>
              <a:t>René Descartes  (1596–1650)</a:t>
            </a:r>
            <a:endParaRPr lang="en-US" sz="4800" b="1" dirty="0">
              <a:solidFill>
                <a:schemeClr val="bg1"/>
              </a:solidFill>
              <a:latin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C024B-370E-8046-8A94-CD441719B1B3}"/>
              </a:ext>
            </a:extLst>
          </p:cNvPr>
          <p:cNvSpPr txBox="1"/>
          <p:nvPr/>
        </p:nvSpPr>
        <p:spPr>
          <a:xfrm>
            <a:off x="6240411" y="4944047"/>
            <a:ext cx="3619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en.wikipedia.org/</a:t>
            </a:r>
          </a:p>
        </p:txBody>
      </p:sp>
      <p:pic>
        <p:nvPicPr>
          <p:cNvPr id="8" name="Picture 7" descr="Descartes.jpg">
            <a:extLst>
              <a:ext uri="{FF2B5EF4-FFF2-40B4-BE49-F238E27FC236}">
                <a16:creationId xmlns:a16="http://schemas.microsoft.com/office/drawing/2014/main" id="{FD38DDE8-8588-7042-80B3-EC7A0F830B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207" y="1478422"/>
            <a:ext cx="2758075" cy="337864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F8FC6E7-0590-844C-A6D4-FF73E055D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88" y="178921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</a:rPr>
              <a:t>“</a:t>
            </a:r>
            <a:r>
              <a:rPr lang="en-US" i="1" dirty="0">
                <a:latin typeface="Times New Roman" panose="02020603050405020304" pitchFamily="18" charset="0"/>
              </a:rPr>
              <a:t>Neither the true </a:t>
            </a:r>
            <a:r>
              <a:rPr lang="en-US" dirty="0">
                <a:latin typeface="Times New Roman" panose="02020603050405020304" pitchFamily="18" charset="0"/>
              </a:rPr>
              <a:t>(positive) </a:t>
            </a:r>
            <a:r>
              <a:rPr lang="en-US" i="1" dirty="0">
                <a:latin typeface="Times New Roman" panose="02020603050405020304" pitchFamily="18" charset="0"/>
              </a:rPr>
              <a:t>nor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</a:rPr>
              <a:t>the false </a:t>
            </a:r>
            <a:r>
              <a:rPr lang="en-US" dirty="0">
                <a:latin typeface="Times New Roman" panose="02020603050405020304" pitchFamily="18" charset="0"/>
              </a:rPr>
              <a:t>(negative)</a:t>
            </a:r>
            <a:r>
              <a:rPr lang="en-US" i="1" dirty="0">
                <a:latin typeface="Times New Roman" panose="02020603050405020304" pitchFamily="18" charset="0"/>
              </a:rPr>
              <a:t> roots are 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</a:rPr>
              <a:t>always real ... sometimes they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</a:rPr>
              <a:t>are imaginary.ˆ”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41" y="53412"/>
            <a:ext cx="7950181" cy="949478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Times New Roman"/>
                <a:cs typeface="Times New Roman"/>
              </a:rPr>
              <a:t>Gottfried Leibniz (1646-1716)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141" y="1117193"/>
            <a:ext cx="8229600" cy="61442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Characterized         as: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“</a:t>
            </a:r>
            <a:r>
              <a:rPr lang="en-US" i="1" dirty="0">
                <a:latin typeface="Times New Roman"/>
                <a:cs typeface="Times New Roman"/>
              </a:rPr>
              <a:t>... that amphibian between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being and non–being.</a:t>
            </a:r>
            <a:r>
              <a:rPr lang="en-US" dirty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A030B8-1B12-7441-A970-387886C5BE51}"/>
              </a:ext>
            </a:extLst>
          </p:cNvPr>
          <p:cNvSpPr/>
          <p:nvPr/>
        </p:nvSpPr>
        <p:spPr>
          <a:xfrm>
            <a:off x="5161932" y="4580843"/>
            <a:ext cx="38124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https://en.wikipedia.org/wiki/Gottfried_Wilhelm_Leibniz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EBFF55-7C6D-694E-B1A0-43662F834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484" y="1306611"/>
            <a:ext cx="2579357" cy="3183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0EDF2-A32B-5540-A32C-95629828D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403" y="1664113"/>
            <a:ext cx="740228" cy="5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7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31825-7F0C-E74D-BABF-FE248D7B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24988"/>
            <a:ext cx="8229600" cy="563662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development of Coordinate Geometry in the 16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century, mathematicians sought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explicit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solutions to polynomial equations.  They were not interested in the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existence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solutions.</a:t>
            </a:r>
          </a:p>
        </p:txBody>
      </p:sp>
    </p:spTree>
    <p:extLst>
      <p:ext uri="{BB962C8B-B14F-4D97-AF65-F5344CB8AC3E}">
        <p14:creationId xmlns:p14="http://schemas.microsoft.com/office/powerpoint/2010/main" val="427815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31825-7F0C-E74D-BABF-FE248D7B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8700"/>
            <a:ext cx="8987247" cy="522841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by Radicals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operations of Addition, Subtraction, Multiplication, Division, and Extraction of Roots</a:t>
            </a:r>
          </a:p>
        </p:txBody>
      </p:sp>
    </p:spTree>
    <p:extLst>
      <p:ext uri="{BB962C8B-B14F-4D97-AF65-F5344CB8AC3E}">
        <p14:creationId xmlns:p14="http://schemas.microsoft.com/office/powerpoint/2010/main" val="2001179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31825-7F0C-E74D-BABF-FE248D7B01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28700"/>
            <a:ext cx="8987247" cy="5228410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Quadratic Formula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sz="4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0,</a:t>
            </a:r>
          </a:p>
          <a:p>
            <a:pPr marL="457200" lvl="1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19CD39-B875-8248-8985-6530F3732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165" y="2978330"/>
            <a:ext cx="4354291" cy="163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84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1492</TotalTime>
  <Words>678</Words>
  <Application>Microsoft Macintosh PowerPoint</Application>
  <PresentationFormat>On-screen Show (4:3)</PresentationFormat>
  <Paragraphs>116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Office Theme</vt:lpstr>
      <vt:lpstr>The Invention of the  Complex Numbers</vt:lpstr>
      <vt:lpstr>Statement</vt:lpstr>
      <vt:lpstr>PowerPoint Presentation</vt:lpstr>
      <vt:lpstr>PowerPoint Presentation</vt:lpstr>
      <vt:lpstr>René Descartes  (1596–1650)</vt:lpstr>
      <vt:lpstr>Gottfried Leibniz (1646-1716)</vt:lpstr>
      <vt:lpstr>PowerPoint Presentation</vt:lpstr>
      <vt:lpstr>PowerPoint Presentation</vt:lpstr>
      <vt:lpstr>PowerPoint Presentation</vt:lpstr>
      <vt:lpstr>Cardano/Tartaglia/del Ferro Formula</vt:lpstr>
      <vt:lpstr>Solve:  x3 = 6x + 9</vt:lpstr>
      <vt:lpstr>PowerPoint Presentation</vt:lpstr>
      <vt:lpstr>PowerPoint Presentation</vt:lpstr>
      <vt:lpstr>PowerPoint Presentation</vt:lpstr>
      <vt:lpstr>Solve:  x3 = 6x + 4</vt:lpstr>
      <vt:lpstr>NOW WHAT?</vt:lpstr>
      <vt:lpstr>Rafael Bombelli  (c. 1526 – c. 1572)</vt:lpstr>
      <vt:lpstr>Bombelli’s Method</vt:lpstr>
      <vt:lpstr>PowerPoint Presentation</vt:lpstr>
      <vt:lpstr>PowerPoint Presentation</vt:lpstr>
      <vt:lpstr>PowerPoint Presentation</vt:lpstr>
      <vt:lpstr>Leonhard Euler  (1707–1783)</vt:lpstr>
      <vt:lpstr>PowerPoint Presentation</vt:lpstr>
      <vt:lpstr>De Moivre’s Theorem</vt:lpstr>
      <vt:lpstr>Solve:  x3 = 6x + 4</vt:lpstr>
      <vt:lpstr>PowerPoint Presentation</vt:lpstr>
      <vt:lpstr>PowerPoint Presentation</vt:lpstr>
      <vt:lpstr>PowerPoint Presentation</vt:lpstr>
      <vt:lpstr>PowerPoint Presentation</vt:lpstr>
      <vt:lpstr>Other Euler Formulas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Dwight Smith</dc:creator>
  <cp:lastModifiedBy>Dwight Smith</cp:lastModifiedBy>
  <cp:revision>214</cp:revision>
  <dcterms:created xsi:type="dcterms:W3CDTF">2016-02-02T00:49:51Z</dcterms:created>
  <dcterms:modified xsi:type="dcterms:W3CDTF">2020-02-15T16:25:56Z</dcterms:modified>
</cp:coreProperties>
</file>