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Ex1.xml" ContentType="application/vnd.ms-office.chartex+xml"/>
  <Override PartName="/ppt/charts/style1.xml" ContentType="application/vnd.ms-office.chartstyle+xml"/>
  <Override PartName="/ppt/charts/colors1.xml" ContentType="application/vnd.ms-office.chartcolorstyle+xml"/>
  <Override PartName="/ppt/charts/chart1.xml" ContentType="application/vnd.openxmlformats-officedocument.drawingml.chart+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4"/>
  </p:sldMasterIdLst>
  <p:notesMasterIdLst>
    <p:notesMasterId r:id="rId30"/>
  </p:notesMasterIdLst>
  <p:sldIdLst>
    <p:sldId id="256" r:id="rId5"/>
    <p:sldId id="270" r:id="rId6"/>
    <p:sldId id="273" r:id="rId7"/>
    <p:sldId id="271" r:id="rId8"/>
    <p:sldId id="272" r:id="rId9"/>
    <p:sldId id="274" r:id="rId10"/>
    <p:sldId id="257" r:id="rId11"/>
    <p:sldId id="258" r:id="rId12"/>
    <p:sldId id="259" r:id="rId13"/>
    <p:sldId id="276" r:id="rId14"/>
    <p:sldId id="277" r:id="rId15"/>
    <p:sldId id="260" r:id="rId16"/>
    <p:sldId id="268" r:id="rId17"/>
    <p:sldId id="262" r:id="rId18"/>
    <p:sldId id="275" r:id="rId19"/>
    <p:sldId id="261" r:id="rId20"/>
    <p:sldId id="263" r:id="rId21"/>
    <p:sldId id="264" r:id="rId22"/>
    <p:sldId id="278" r:id="rId23"/>
    <p:sldId id="265" r:id="rId24"/>
    <p:sldId id="266" r:id="rId25"/>
    <p:sldId id="267" r:id="rId26"/>
    <p:sldId id="269" r:id="rId27"/>
    <p:sldId id="280" r:id="rId28"/>
    <p:sldId id="279"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968C742-5EB1-47AF-9193-81198DD20E50}" v="874" dt="2026-02-17T16:21:22.74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microsoft.com/office/2015/10/relationships/revisionInfo" Target="revisionInfo.xml"/><Relationship Id="rId8" Type="http://schemas.openxmlformats.org/officeDocument/2006/relationships/slide" Target="slides/slide4.xml"/></Relationships>
</file>

<file path=ppt/charts/_rels/chart1.xml.rels><?xml version="1.0" encoding="UTF-8" standalone="yes"?>
<Relationships xmlns="http://schemas.openxmlformats.org/package/2006/relationships"><Relationship Id="rId1" Type="http://schemas.openxmlformats.org/officeDocument/2006/relationships/oleObject" Target="file:///C:\Users\jward0006\Downloads\M&amp;M%20on%20excel%20data%20and%20answers%20to%20activity%20on%201.3%20Spring%202026%20(1)(1).xlsx" TargetMode="External"/></Relationships>
</file>

<file path=ppt/charts/_rels/chartEx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file:///C:\Users\jward0006\Downloads\M&amp;M%20on%20excel%20data%20and%20answers%20to%20activity%20on%201.3%20Spring%202026%20(1)(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Percentage of each color per pack of M&amp;Ms</a:t>
            </a:r>
          </a:p>
        </c:rich>
      </c:tx>
      <c:overlay val="0"/>
    </c:title>
    <c:autoTitleDeleted val="0"/>
    <c:view3D>
      <c:rotX val="30"/>
      <c:rotY val="0"/>
      <c:rAngAx val="0"/>
    </c:view3D>
    <c:floor>
      <c:thickness val="0"/>
    </c:floor>
    <c:sideWall>
      <c:thickness val="0"/>
    </c:sideWall>
    <c:backWall>
      <c:thickness val="0"/>
    </c:backWall>
    <c:plotArea>
      <c:layout/>
      <c:pie3DChart>
        <c:varyColors val="1"/>
        <c:ser>
          <c:idx val="0"/>
          <c:order val="0"/>
          <c:dPt>
            <c:idx val="0"/>
            <c:bubble3D val="0"/>
            <c:spPr>
              <a:solidFill>
                <a:schemeClr val="accent1">
                  <a:lumMod val="75000"/>
                </a:schemeClr>
              </a:solidFill>
            </c:spPr>
            <c:extLst>
              <c:ext xmlns:c16="http://schemas.microsoft.com/office/drawing/2014/chart" uri="{C3380CC4-5D6E-409C-BE32-E72D297353CC}">
                <c16:uniqueId val="{00000001-CB2A-4E9D-96E4-EFB08C15921C}"/>
              </c:ext>
            </c:extLst>
          </c:dPt>
          <c:dPt>
            <c:idx val="1"/>
            <c:bubble3D val="0"/>
            <c:spPr>
              <a:solidFill>
                <a:srgbClr val="FF0000"/>
              </a:solidFill>
            </c:spPr>
            <c:extLst>
              <c:ext xmlns:c16="http://schemas.microsoft.com/office/drawing/2014/chart" uri="{C3380CC4-5D6E-409C-BE32-E72D297353CC}">
                <c16:uniqueId val="{00000003-CB2A-4E9D-96E4-EFB08C15921C}"/>
              </c:ext>
            </c:extLst>
          </c:dPt>
          <c:dPt>
            <c:idx val="2"/>
            <c:bubble3D val="0"/>
            <c:spPr>
              <a:solidFill>
                <a:srgbClr val="0070C0"/>
              </a:solidFill>
            </c:spPr>
            <c:extLst>
              <c:ext xmlns:c16="http://schemas.microsoft.com/office/drawing/2014/chart" uri="{C3380CC4-5D6E-409C-BE32-E72D297353CC}">
                <c16:uniqueId val="{00000005-CB2A-4E9D-96E4-EFB08C15921C}"/>
              </c:ext>
            </c:extLst>
          </c:dPt>
          <c:dPt>
            <c:idx val="3"/>
            <c:bubble3D val="0"/>
            <c:spPr>
              <a:solidFill>
                <a:srgbClr val="FFFF00"/>
              </a:solidFill>
            </c:spPr>
            <c:extLst>
              <c:ext xmlns:c16="http://schemas.microsoft.com/office/drawing/2014/chart" uri="{C3380CC4-5D6E-409C-BE32-E72D297353CC}">
                <c16:uniqueId val="{00000007-CB2A-4E9D-96E4-EFB08C15921C}"/>
              </c:ext>
            </c:extLst>
          </c:dPt>
          <c:dPt>
            <c:idx val="4"/>
            <c:bubble3D val="0"/>
            <c:spPr>
              <a:solidFill>
                <a:schemeClr val="accent1"/>
              </a:solidFill>
            </c:spPr>
            <c:extLst>
              <c:ext xmlns:c16="http://schemas.microsoft.com/office/drawing/2014/chart" uri="{C3380CC4-5D6E-409C-BE32-E72D297353CC}">
                <c16:uniqueId val="{00000009-CB2A-4E9D-96E4-EFB08C15921C}"/>
              </c:ext>
            </c:extLst>
          </c:dPt>
          <c:dPt>
            <c:idx val="5"/>
            <c:bubble3D val="0"/>
            <c:spPr>
              <a:solidFill>
                <a:srgbClr val="00B050"/>
              </a:solidFill>
            </c:spPr>
            <c:extLst>
              <c:ext xmlns:c16="http://schemas.microsoft.com/office/drawing/2014/chart" uri="{C3380CC4-5D6E-409C-BE32-E72D297353CC}">
                <c16:uniqueId val="{0000000B-CB2A-4E9D-96E4-EFB08C15921C}"/>
              </c:ext>
            </c:extLst>
          </c:dPt>
          <c:dLbls>
            <c:spPr>
              <a:noFill/>
              <a:ln>
                <a:noFill/>
              </a:ln>
              <a:effectLst/>
            </c:spPr>
            <c:showLegendKey val="0"/>
            <c:showVal val="0"/>
            <c:showCatName val="0"/>
            <c:showSerName val="0"/>
            <c:showPercent val="1"/>
            <c:showBubbleSize val="0"/>
            <c:showLeaderLines val="1"/>
            <c:extLst>
              <c:ext xmlns:c15="http://schemas.microsoft.com/office/drawing/2012/chart" uri="{CE6537A1-D6FC-4f65-9D91-7224C49458BB}"/>
            </c:extLst>
          </c:dLbls>
          <c:cat>
            <c:strRef>
              <c:f>'M&amp;M Data'!$A$23:$A$28</c:f>
              <c:strCache>
                <c:ptCount val="6"/>
                <c:pt idx="0">
                  <c:v>Brown</c:v>
                </c:pt>
                <c:pt idx="1">
                  <c:v>Red</c:v>
                </c:pt>
                <c:pt idx="2">
                  <c:v>Blue</c:v>
                </c:pt>
                <c:pt idx="3">
                  <c:v>Yellow</c:v>
                </c:pt>
                <c:pt idx="4">
                  <c:v>Orange</c:v>
                </c:pt>
                <c:pt idx="5">
                  <c:v>Green</c:v>
                </c:pt>
              </c:strCache>
            </c:strRef>
          </c:cat>
          <c:val>
            <c:numRef>
              <c:f>'M&amp;M Data'!$B$23:$B$28</c:f>
              <c:numCache>
                <c:formatCode>0.0%</c:formatCode>
                <c:ptCount val="6"/>
                <c:pt idx="0">
                  <c:v>0.13389121338912133</c:v>
                </c:pt>
                <c:pt idx="1">
                  <c:v>0.13249651324965134</c:v>
                </c:pt>
                <c:pt idx="2">
                  <c:v>0.23291492329149233</c:v>
                </c:pt>
                <c:pt idx="3">
                  <c:v>0.13110181311018132</c:v>
                </c:pt>
                <c:pt idx="4">
                  <c:v>0.20083682008368201</c:v>
                </c:pt>
                <c:pt idx="5">
                  <c:v>0.16875871687587168</c:v>
                </c:pt>
              </c:numCache>
            </c:numRef>
          </c:val>
          <c:extLst>
            <c:ext xmlns:c16="http://schemas.microsoft.com/office/drawing/2014/chart" uri="{C3380CC4-5D6E-409C-BE32-E72D297353CC}">
              <c16:uniqueId val="{0000000C-CB2A-4E9D-96E4-EFB08C15921C}"/>
            </c:ext>
          </c:extLst>
        </c:ser>
        <c:dLbls>
          <c:showLegendKey val="0"/>
          <c:showVal val="0"/>
          <c:showCatName val="0"/>
          <c:showSerName val="0"/>
          <c:showPercent val="1"/>
          <c:showBubbleSize val="0"/>
          <c:showLeaderLines val="1"/>
        </c:dLbls>
      </c:pie3DChart>
    </c:plotArea>
    <c:legend>
      <c:legendPos val="t"/>
      <c:overlay val="0"/>
    </c:legend>
    <c:plotVisOnly val="1"/>
    <c:dispBlanksAs val="gap"/>
    <c:showDLblsOverMax val="0"/>
  </c:chart>
  <c:externalData r:id="rId1">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numDim type="val">
        <cx:f>'M&amp;M Data'!$B$2:$B$14</cx:f>
        <cx:lvl ptCount="13" formatCode="General">
          <cx:pt idx="0">8</cx:pt>
          <cx:pt idx="1">6</cx:pt>
          <cx:pt idx="2">7</cx:pt>
          <cx:pt idx="3">9</cx:pt>
          <cx:pt idx="4">8</cx:pt>
          <cx:pt idx="5">4</cx:pt>
          <cx:pt idx="6">11</cx:pt>
          <cx:pt idx="7">4</cx:pt>
          <cx:pt idx="8">10</cx:pt>
          <cx:pt idx="9">5</cx:pt>
          <cx:pt idx="10">9</cx:pt>
          <cx:pt idx="11">5</cx:pt>
          <cx:pt idx="12">10</cx:pt>
        </cx:lvl>
      </cx:numDim>
    </cx:data>
    <cx:data id="1">
      <cx:numDim type="val">
        <cx:f>'M&amp;M Data'!$C$2:$C$14</cx:f>
        <cx:lvl ptCount="13" formatCode="General">
          <cx:pt idx="0">7</cx:pt>
          <cx:pt idx="1">7</cx:pt>
          <cx:pt idx="2">9</cx:pt>
          <cx:pt idx="3">4</cx:pt>
          <cx:pt idx="4">5</cx:pt>
          <cx:pt idx="5">12</cx:pt>
          <cx:pt idx="6">8</cx:pt>
          <cx:pt idx="7">9</cx:pt>
          <cx:pt idx="8">6</cx:pt>
          <cx:pt idx="9">7</cx:pt>
          <cx:pt idx="10">8</cx:pt>
          <cx:pt idx="11">8</cx:pt>
          <cx:pt idx="12">5</cx:pt>
        </cx:lvl>
      </cx:numDim>
    </cx:data>
    <cx:data id="2">
      <cx:numDim type="val">
        <cx:f>'M&amp;M Data'!$D$2:$D$14</cx:f>
        <cx:lvl ptCount="13" formatCode="General">
          <cx:pt idx="0">11</cx:pt>
          <cx:pt idx="1">15</cx:pt>
          <cx:pt idx="2">15</cx:pt>
          <cx:pt idx="3">10</cx:pt>
          <cx:pt idx="4">15</cx:pt>
          <cx:pt idx="5">9</cx:pt>
          <cx:pt idx="6">18</cx:pt>
          <cx:pt idx="7">11</cx:pt>
          <cx:pt idx="8">15</cx:pt>
          <cx:pt idx="9">9</cx:pt>
          <cx:pt idx="10">12</cx:pt>
          <cx:pt idx="11">14</cx:pt>
          <cx:pt idx="12">13</cx:pt>
        </cx:lvl>
      </cx:numDim>
    </cx:data>
    <cx:data id="3">
      <cx:numDim type="val">
        <cx:f>'M&amp;M Data'!$E$2:$E$14</cx:f>
        <cx:lvl ptCount="13" formatCode="General">
          <cx:pt idx="0">9</cx:pt>
          <cx:pt idx="1">7</cx:pt>
          <cx:pt idx="2">7</cx:pt>
          <cx:pt idx="3">7</cx:pt>
          <cx:pt idx="4">10</cx:pt>
          <cx:pt idx="5">8</cx:pt>
          <cx:pt idx="6">4</cx:pt>
          <cx:pt idx="7">6</cx:pt>
          <cx:pt idx="8">5</cx:pt>
          <cx:pt idx="9">9</cx:pt>
          <cx:pt idx="10">7</cx:pt>
          <cx:pt idx="11">4</cx:pt>
          <cx:pt idx="12">11</cx:pt>
        </cx:lvl>
      </cx:numDim>
    </cx:data>
    <cx:data id="4">
      <cx:numDim type="val">
        <cx:f>'M&amp;M Data'!$F$2:$F$14</cx:f>
        <cx:lvl ptCount="13" formatCode="General">
          <cx:pt idx="0">9</cx:pt>
          <cx:pt idx="1">15</cx:pt>
          <cx:pt idx="2">9</cx:pt>
          <cx:pt idx="3">9</cx:pt>
          <cx:pt idx="4">12</cx:pt>
          <cx:pt idx="5">6</cx:pt>
          <cx:pt idx="6">9</cx:pt>
          <cx:pt idx="7">15</cx:pt>
          <cx:pt idx="8">11</cx:pt>
          <cx:pt idx="9">13</cx:pt>
          <cx:pt idx="10">13</cx:pt>
          <cx:pt idx="11">12</cx:pt>
          <cx:pt idx="12">11</cx:pt>
        </cx:lvl>
      </cx:numDim>
    </cx:data>
    <cx:data id="5">
      <cx:numDim type="val">
        <cx:f>'M&amp;M Data'!$G$2:$G$14</cx:f>
        <cx:lvl ptCount="13" formatCode="General">
          <cx:pt idx="0">12</cx:pt>
          <cx:pt idx="1">5</cx:pt>
          <cx:pt idx="2">9</cx:pt>
          <cx:pt idx="3">16</cx:pt>
          <cx:pt idx="4">6</cx:pt>
          <cx:pt idx="5">12</cx:pt>
          <cx:pt idx="6">7</cx:pt>
          <cx:pt idx="7">10</cx:pt>
          <cx:pt idx="8">9</cx:pt>
          <cx:pt idx="9">10</cx:pt>
          <cx:pt idx="10">7</cx:pt>
          <cx:pt idx="11">13</cx:pt>
          <cx:pt idx="12">5</cx:pt>
        </cx:lvl>
      </cx:numDim>
    </cx:data>
  </cx:chartData>
  <cx:chart>
    <cx:title pos="t" align="ctr" overlay="0">
      <cx:tx>
        <cx:txData>
          <cx:v>Number of M&amp;Ms per pack by color</cx:v>
        </cx:txData>
      </cx:tx>
      <cx:txPr>
        <a:bodyPr spcFirstLastPara="1" vertOverflow="ellipsis" horzOverflow="overflow" wrap="square" lIns="0" tIns="0" rIns="0" bIns="0" anchor="ctr" anchorCtr="1"/>
        <a:lstStyle/>
        <a:p>
          <a:pPr algn="ctr" rtl="0">
            <a:defRPr/>
          </a:pPr>
          <a:r>
            <a:rPr lang="en-US" sz="1400" b="0" i="0" u="none" strike="noStrike" baseline="0">
              <a:solidFill>
                <a:sysClr val="windowText" lastClr="000000">
                  <a:lumMod val="65000"/>
                  <a:lumOff val="35000"/>
                </a:sysClr>
              </a:solidFill>
              <a:latin typeface="Calibri"/>
            </a:rPr>
            <a:t>Number of M&amp;Ms per pack by color</a:t>
          </a:r>
        </a:p>
      </cx:txPr>
    </cx:title>
    <cx:plotArea>
      <cx:plotAreaRegion>
        <cx:series layoutId="boxWhisker" uniqueId="{D1C71608-105D-49C4-B661-4E6DBCE41EEB}">
          <cx:tx>
            <cx:txData>
              <cx:f>'M&amp;M Data'!$B$1</cx:f>
              <cx:v>Brwn</cx:v>
            </cx:txData>
          </cx:tx>
          <cx:spPr>
            <a:solidFill>
              <a:schemeClr val="accent1">
                <a:lumMod val="50000"/>
              </a:schemeClr>
            </a:solidFill>
          </cx:spPr>
          <cx:dataId val="0"/>
          <cx:layoutPr>
            <cx:visibility meanLine="0" meanMarker="1" nonoutliers="0" outliers="1"/>
            <cx:statistics quartileMethod="exclusive"/>
          </cx:layoutPr>
        </cx:series>
        <cx:series layoutId="boxWhisker" uniqueId="{A181DD46-8AB4-4091-B7A7-C55186871843}">
          <cx:tx>
            <cx:txData>
              <cx:f>'M&amp;M Data'!$C$1</cx:f>
              <cx:v>red</cx:v>
            </cx:txData>
          </cx:tx>
          <cx:spPr>
            <a:solidFill>
              <a:schemeClr val="accent3"/>
            </a:solidFill>
          </cx:spPr>
          <cx:dataId val="1"/>
          <cx:layoutPr>
            <cx:visibility meanLine="0" meanMarker="1" nonoutliers="0" outliers="1"/>
            <cx:statistics quartileMethod="exclusive"/>
          </cx:layoutPr>
        </cx:series>
        <cx:series layoutId="boxWhisker" uniqueId="{996A0703-B8A2-40E5-9790-76D0D1617F51}">
          <cx:tx>
            <cx:txData>
              <cx:f>'M&amp;M Data'!$D$1</cx:f>
              <cx:v>blue</cx:v>
            </cx:txData>
          </cx:tx>
          <cx:spPr>
            <a:solidFill>
              <a:srgbClr val="0070C0"/>
            </a:solidFill>
          </cx:spPr>
          <cx:dataId val="2"/>
          <cx:layoutPr>
            <cx:visibility meanLine="0" meanMarker="1" nonoutliers="0" outliers="1"/>
            <cx:statistics quartileMethod="exclusive"/>
          </cx:layoutPr>
        </cx:series>
        <cx:series layoutId="boxWhisker" uniqueId="{B6005582-7B39-4B1B-88BF-82EA5ACA45AC}">
          <cx:tx>
            <cx:txData>
              <cx:f>'M&amp;M Data'!$E$1</cx:f>
              <cx:v>yellow</cx:v>
            </cx:txData>
          </cx:tx>
          <cx:spPr>
            <a:solidFill>
              <a:srgbClr val="FFFF00"/>
            </a:solidFill>
          </cx:spPr>
          <cx:dataId val="3"/>
          <cx:layoutPr>
            <cx:visibility meanLine="0" meanMarker="1" nonoutliers="0" outliers="1"/>
            <cx:statistics quartileMethod="exclusive"/>
          </cx:layoutPr>
        </cx:series>
        <cx:series layoutId="boxWhisker" uniqueId="{3D9045BF-B69A-4149-AB9F-0632A4B0F9B6}">
          <cx:tx>
            <cx:txData>
              <cx:f>'M&amp;M Data'!$F$1</cx:f>
              <cx:v>orange</cx:v>
            </cx:txData>
          </cx:tx>
          <cx:spPr>
            <a:solidFill>
              <a:srgbClr val="FFC000"/>
            </a:solidFill>
          </cx:spPr>
          <cx:dataId val="4"/>
          <cx:layoutPr>
            <cx:visibility meanLine="0" meanMarker="1" nonoutliers="0" outliers="1"/>
            <cx:statistics quartileMethod="exclusive"/>
          </cx:layoutPr>
        </cx:series>
        <cx:series layoutId="boxWhisker" uniqueId="{08C39F28-4A61-4C0A-BB29-4439D78D6171}">
          <cx:tx>
            <cx:txData>
              <cx:f>'M&amp;M Data'!$G$1</cx:f>
              <cx:v>green</cx:v>
            </cx:txData>
          </cx:tx>
          <cx:spPr>
            <a:solidFill>
              <a:srgbClr val="00B050"/>
            </a:solidFill>
          </cx:spPr>
          <cx:dataId val="5"/>
          <cx:layoutPr>
            <cx:visibility meanLine="0" meanMarker="1" nonoutliers="0" outliers="1"/>
            <cx:statistics quartileMethod="exclusive"/>
          </cx:layoutPr>
        </cx:series>
      </cx:plotAreaRegion>
      <cx:axis id="0" hidden="1">
        <cx:catScaling gapWidth="1"/>
        <cx:tickLabels/>
      </cx:axis>
      <cx:axis id="1">
        <cx:valScaling/>
        <cx:majorGridlines/>
        <cx:tickLabels/>
      </cx:axis>
    </cx:plotArea>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406">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styleClr val="auto"/>
    </cs:lnRef>
    <cs:fillRef idx="0">
      <cs:styleClr val="auto"/>
    </cs:fillRef>
    <cs:effectRef idx="0"/>
    <cs:fontRef idx="minor">
      <a:schemeClr val="tx1"/>
    </cs:fontRef>
    <cs:spPr>
      <a:solidFill>
        <a:schemeClr val="phClr"/>
      </a:solidFill>
      <a:ln>
        <a:solidFill>
          <a:schemeClr val="phClr"/>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0ECA65-0618-46C8-8D31-5AAB9DFCDC47}" type="datetimeFigureOut">
              <a:rPr lang="en-US" smtClean="0"/>
              <a:t>2/26/2026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A6E535-E96B-4F07-BD1C-D11676B05240}" type="slidenum">
              <a:rPr lang="en-US" smtClean="0"/>
              <a:t>‹#›</a:t>
            </a:fld>
            <a:endParaRPr lang="en-US"/>
          </a:p>
        </p:txBody>
      </p:sp>
    </p:spTree>
    <p:extLst>
      <p:ext uri="{BB962C8B-B14F-4D97-AF65-F5344CB8AC3E}">
        <p14:creationId xmlns:p14="http://schemas.microsoft.com/office/powerpoint/2010/main" val="42633499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CA6E535-E96B-4F07-BD1C-D11676B05240}" type="slidenum">
              <a:rPr lang="en-US" smtClean="0"/>
              <a:t>24</a:t>
            </a:fld>
            <a:endParaRPr lang="en-US"/>
          </a:p>
        </p:txBody>
      </p:sp>
    </p:spTree>
    <p:extLst>
      <p:ext uri="{BB962C8B-B14F-4D97-AF65-F5344CB8AC3E}">
        <p14:creationId xmlns:p14="http://schemas.microsoft.com/office/powerpoint/2010/main" val="6239807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EA67E988-5919-57BB-C7DE-D3EAD38A3045}"/>
              </a:ext>
              <a:ext uri="{C183D7F6-B498-43B3-948B-1728B52AA6E4}">
                <adec:decorative xmlns:adec="http://schemas.microsoft.com/office/drawing/2017/decorative" val="1"/>
              </a:ext>
            </a:extLst>
          </p:cNvPr>
          <p:cNvSpPr/>
          <p:nvPr/>
        </p:nvSpPr>
        <p:spPr>
          <a:xfrm>
            <a:off x="517870" y="6209925"/>
            <a:ext cx="11155680" cy="45719"/>
          </a:xfrm>
          <a:custGeom>
            <a:avLst/>
            <a:gdLst>
              <a:gd name="connsiteX0" fmla="*/ 0 w 8715708"/>
              <a:gd name="connsiteY0" fmla="*/ 0 h 45719"/>
              <a:gd name="connsiteX1" fmla="*/ 3694525 w 8715708"/>
              <a:gd name="connsiteY1" fmla="*/ 0 h 45719"/>
              <a:gd name="connsiteX2" fmla="*/ 5021183 w 8715708"/>
              <a:gd name="connsiteY2" fmla="*/ 0 h 45719"/>
              <a:gd name="connsiteX3" fmla="*/ 8715708 w 8715708"/>
              <a:gd name="connsiteY3" fmla="*/ 0 h 45719"/>
              <a:gd name="connsiteX4" fmla="*/ 8715708 w 8715708"/>
              <a:gd name="connsiteY4" fmla="*/ 45719 h 45719"/>
              <a:gd name="connsiteX5" fmla="*/ 5021183 w 8715708"/>
              <a:gd name="connsiteY5" fmla="*/ 45719 h 45719"/>
              <a:gd name="connsiteX6" fmla="*/ 3694525 w 8715708"/>
              <a:gd name="connsiteY6" fmla="*/ 45719 h 45719"/>
              <a:gd name="connsiteX7" fmla="*/ 0 w 8715708"/>
              <a:gd name="connsiteY7" fmla="*/ 45719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15708" h="45719">
                <a:moveTo>
                  <a:pt x="0" y="0"/>
                </a:moveTo>
                <a:lnTo>
                  <a:pt x="3694525" y="0"/>
                </a:lnTo>
                <a:lnTo>
                  <a:pt x="5021183" y="0"/>
                </a:lnTo>
                <a:lnTo>
                  <a:pt x="8715708" y="0"/>
                </a:lnTo>
                <a:lnTo>
                  <a:pt x="8715708" y="45719"/>
                </a:lnTo>
                <a:lnTo>
                  <a:pt x="5021183" y="45719"/>
                </a:lnTo>
                <a:lnTo>
                  <a:pt x="3694525" y="45719"/>
                </a:lnTo>
                <a:lnTo>
                  <a:pt x="0" y="4571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B2327B2-BA4B-2C04-0751-5CB63D4AA425}"/>
              </a:ext>
            </a:extLst>
          </p:cNvPr>
          <p:cNvSpPr>
            <a:spLocks noGrp="1"/>
          </p:cNvSpPr>
          <p:nvPr>
            <p:ph type="ctrTitle"/>
          </p:nvPr>
        </p:nvSpPr>
        <p:spPr>
          <a:xfrm>
            <a:off x="521208" y="978408"/>
            <a:ext cx="11155680" cy="3429000"/>
          </a:xfrm>
        </p:spPr>
        <p:txBody>
          <a:bodyPr anchor="t">
            <a:normAutofit/>
          </a:bodyPr>
          <a:lstStyle>
            <a:lvl1pPr algn="l">
              <a:defRPr sz="7200"/>
            </a:lvl1pPr>
          </a:lstStyle>
          <a:p>
            <a:r>
              <a:rPr lang="en-US" dirty="0"/>
              <a:t>Click to edit Master title style</a:t>
            </a:r>
          </a:p>
        </p:txBody>
      </p:sp>
      <p:sp>
        <p:nvSpPr>
          <p:cNvPr id="3" name="Subtitle 2">
            <a:extLst>
              <a:ext uri="{FF2B5EF4-FFF2-40B4-BE49-F238E27FC236}">
                <a16:creationId xmlns:a16="http://schemas.microsoft.com/office/drawing/2014/main" id="{E7201176-DC7A-4C3D-3D8F-352526DA7B5D}"/>
              </a:ext>
            </a:extLst>
          </p:cNvPr>
          <p:cNvSpPr>
            <a:spLocks noGrp="1"/>
          </p:cNvSpPr>
          <p:nvPr>
            <p:ph type="subTitle" idx="1"/>
          </p:nvPr>
        </p:nvSpPr>
        <p:spPr>
          <a:xfrm>
            <a:off x="521208" y="4480560"/>
            <a:ext cx="7104888" cy="1399032"/>
          </a:xfrm>
        </p:spPr>
        <p:txBody>
          <a:bodyPr anchor="b">
            <a:normAutofit/>
          </a:bodyPr>
          <a:lstStyle>
            <a:lvl1pPr marL="0" indent="0" algn="l">
              <a:buNone/>
              <a:defRPr sz="22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67DC221-9A2E-7459-102F-C3CFB27CC389}"/>
              </a:ext>
            </a:extLst>
          </p:cNvPr>
          <p:cNvSpPr>
            <a:spLocks noGrp="1"/>
          </p:cNvSpPr>
          <p:nvPr>
            <p:ph type="dt" sz="half" idx="10"/>
          </p:nvPr>
        </p:nvSpPr>
        <p:spPr/>
        <p:txBody>
          <a:bodyPr/>
          <a:lstStyle/>
          <a:p>
            <a:fld id="{E80C50CD-E178-4744-9B35-B2F624D6C5E9}" type="datetimeFigureOut">
              <a:rPr lang="en-US" smtClean="0"/>
              <a:t>2/26/2026</a:t>
            </a:fld>
            <a:endParaRPr lang="en-US"/>
          </a:p>
        </p:txBody>
      </p:sp>
      <p:sp>
        <p:nvSpPr>
          <p:cNvPr id="5" name="Footer Placeholder 4">
            <a:extLst>
              <a:ext uri="{FF2B5EF4-FFF2-40B4-BE49-F238E27FC236}">
                <a16:creationId xmlns:a16="http://schemas.microsoft.com/office/drawing/2014/main" id="{A5020671-6F7D-3A03-EEC1-661A87F96F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453D3A-E0F9-8386-2A6C-96671FBB15A5}"/>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10966368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26D03-149A-DAB3-4B2A-E9B74F2E25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C1E73D-41A7-9934-0990-9208B952329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BB2A3F-E719-673C-5D56-F663712D0E7F}"/>
              </a:ext>
            </a:extLst>
          </p:cNvPr>
          <p:cNvSpPr>
            <a:spLocks noGrp="1"/>
          </p:cNvSpPr>
          <p:nvPr>
            <p:ph type="dt" sz="half" idx="10"/>
          </p:nvPr>
        </p:nvSpPr>
        <p:spPr/>
        <p:txBody>
          <a:bodyPr/>
          <a:lstStyle/>
          <a:p>
            <a:fld id="{E80C50CD-E178-4744-9B35-B2F624D6C5E9}" type="datetimeFigureOut">
              <a:rPr lang="en-US" smtClean="0"/>
              <a:t>2/26/2026</a:t>
            </a:fld>
            <a:endParaRPr lang="en-US"/>
          </a:p>
        </p:txBody>
      </p:sp>
      <p:sp>
        <p:nvSpPr>
          <p:cNvPr id="5" name="Footer Placeholder 4">
            <a:extLst>
              <a:ext uri="{FF2B5EF4-FFF2-40B4-BE49-F238E27FC236}">
                <a16:creationId xmlns:a16="http://schemas.microsoft.com/office/drawing/2014/main" id="{04AE594A-52F5-D85E-343C-ADFEE3C72E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7D5C9C-B2E2-FC26-E459-9E880EF975BA}"/>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1950446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9D51F-B2D5-2804-4F7C-C99850FBD05B}"/>
              </a:ext>
            </a:extLst>
          </p:cNvPr>
          <p:cNvSpPr>
            <a:spLocks noGrp="1"/>
          </p:cNvSpPr>
          <p:nvPr>
            <p:ph type="title"/>
          </p:nvPr>
        </p:nvSpPr>
        <p:spPr>
          <a:xfrm>
            <a:off x="521208" y="978408"/>
            <a:ext cx="5020056" cy="4288536"/>
          </a:xfrm>
        </p:spPr>
        <p:txBody>
          <a:bodyPr anchor="t">
            <a:normAutofit/>
          </a:bodyPr>
          <a:lstStyle>
            <a:lvl1pPr>
              <a:defRPr sz="5400"/>
            </a:lvl1pPr>
          </a:lstStyle>
          <a:p>
            <a:r>
              <a:rPr lang="en-US" dirty="0"/>
              <a:t>Click to edit Master title style</a:t>
            </a:r>
          </a:p>
        </p:txBody>
      </p:sp>
      <p:sp>
        <p:nvSpPr>
          <p:cNvPr id="3" name="Text Placeholder 2">
            <a:extLst>
              <a:ext uri="{FF2B5EF4-FFF2-40B4-BE49-F238E27FC236}">
                <a16:creationId xmlns:a16="http://schemas.microsoft.com/office/drawing/2014/main" id="{15FE5516-03B6-C488-EB4A-68AE681EDFB8}"/>
              </a:ext>
            </a:extLst>
          </p:cNvPr>
          <p:cNvSpPr>
            <a:spLocks noGrp="1"/>
          </p:cNvSpPr>
          <p:nvPr>
            <p:ph type="body" idx="1"/>
          </p:nvPr>
        </p:nvSpPr>
        <p:spPr>
          <a:xfrm>
            <a:off x="521208" y="5266944"/>
            <a:ext cx="5020056" cy="1088136"/>
          </a:xfrm>
        </p:spPr>
        <p:txBody>
          <a:bodyPr anchor="b">
            <a:normAutofit/>
          </a:bodyPr>
          <a:lstStyle>
            <a:lvl1pPr marL="0" indent="0">
              <a:buNone/>
              <a:defRPr sz="2200" i="1">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50ECB4D7-49A7-D050-70B9-11A1E2D445D8}"/>
              </a:ext>
            </a:extLst>
          </p:cNvPr>
          <p:cNvSpPr>
            <a:spLocks noGrp="1"/>
          </p:cNvSpPr>
          <p:nvPr>
            <p:ph type="dt" sz="half" idx="10"/>
          </p:nvPr>
        </p:nvSpPr>
        <p:spPr/>
        <p:txBody>
          <a:bodyPr/>
          <a:lstStyle/>
          <a:p>
            <a:fld id="{E80C50CD-E178-4744-9B35-B2F624D6C5E9}" type="datetimeFigureOut">
              <a:rPr lang="en-US" smtClean="0"/>
              <a:t>2/26/2026</a:t>
            </a:fld>
            <a:endParaRPr lang="en-US"/>
          </a:p>
        </p:txBody>
      </p:sp>
      <p:sp>
        <p:nvSpPr>
          <p:cNvPr id="5" name="Footer Placeholder 4">
            <a:extLst>
              <a:ext uri="{FF2B5EF4-FFF2-40B4-BE49-F238E27FC236}">
                <a16:creationId xmlns:a16="http://schemas.microsoft.com/office/drawing/2014/main" id="{8A9A913F-AD00-C1EE-B01A-8590671C01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4FC386-B2AF-6FAD-D053-E22D48CD7285}"/>
              </a:ext>
            </a:extLst>
          </p:cNvPr>
          <p:cNvSpPr>
            <a:spLocks noGrp="1"/>
          </p:cNvSpPr>
          <p:nvPr>
            <p:ph type="sldNum" sz="quarter" idx="12"/>
          </p:nvPr>
        </p:nvSpPr>
        <p:spPr/>
        <p:txBody>
          <a:bodyPr/>
          <a:lstStyle/>
          <a:p>
            <a:fld id="{148CC95F-0247-41B6-91CF-DC97C76A7088}" type="slidenum">
              <a:rPr lang="en-US" smtClean="0"/>
              <a:t>‹#›</a:t>
            </a:fld>
            <a:endParaRPr lang="en-US"/>
          </a:p>
        </p:txBody>
      </p:sp>
      <p:sp>
        <p:nvSpPr>
          <p:cNvPr id="7" name="Rectangle 6">
            <a:extLst>
              <a:ext uri="{FF2B5EF4-FFF2-40B4-BE49-F238E27FC236}">
                <a16:creationId xmlns:a16="http://schemas.microsoft.com/office/drawing/2014/main" id="{4E1E1B67-3BFF-F04B-52F4-7E724FB3B24D}"/>
              </a:ext>
            </a:extLst>
          </p:cNvPr>
          <p:cNvSpPr/>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082540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E3B21-CF4D-1B01-0F4E-D32C1B218B63}"/>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1FB39FF2-6858-B514-B695-58442557D0C1}"/>
              </a:ext>
            </a:extLst>
          </p:cNvPr>
          <p:cNvSpPr>
            <a:spLocks noGrp="1"/>
          </p:cNvSpPr>
          <p:nvPr>
            <p:ph sz="half" idx="1"/>
          </p:nvPr>
        </p:nvSpPr>
        <p:spPr>
          <a:xfrm>
            <a:off x="521208" y="2578608"/>
            <a:ext cx="5166360" cy="3767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FA30130-974D-B91D-5B93-EC52AABDB5B0}"/>
              </a:ext>
            </a:extLst>
          </p:cNvPr>
          <p:cNvSpPr>
            <a:spLocks noGrp="1"/>
          </p:cNvSpPr>
          <p:nvPr>
            <p:ph sz="half" idx="2"/>
          </p:nvPr>
        </p:nvSpPr>
        <p:spPr>
          <a:xfrm>
            <a:off x="6519672" y="2578608"/>
            <a:ext cx="5166360" cy="3767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15BED99-6FD7-9C6B-1152-A6E42715BB79}"/>
              </a:ext>
            </a:extLst>
          </p:cNvPr>
          <p:cNvSpPr>
            <a:spLocks noGrp="1"/>
          </p:cNvSpPr>
          <p:nvPr>
            <p:ph type="dt" sz="half" idx="10"/>
          </p:nvPr>
        </p:nvSpPr>
        <p:spPr/>
        <p:txBody>
          <a:bodyPr/>
          <a:lstStyle/>
          <a:p>
            <a:fld id="{E80C50CD-E178-4744-9B35-B2F624D6C5E9}" type="datetimeFigureOut">
              <a:rPr lang="en-US" smtClean="0"/>
              <a:t>2/26/2026</a:t>
            </a:fld>
            <a:endParaRPr lang="en-US"/>
          </a:p>
        </p:txBody>
      </p:sp>
      <p:sp>
        <p:nvSpPr>
          <p:cNvPr id="6" name="Footer Placeholder 5">
            <a:extLst>
              <a:ext uri="{FF2B5EF4-FFF2-40B4-BE49-F238E27FC236}">
                <a16:creationId xmlns:a16="http://schemas.microsoft.com/office/drawing/2014/main" id="{BA253AAC-5967-2565-A715-82D3505ABF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B51313-69FB-E016-3CC1-62CA476ED214}"/>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36336370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3DF9D-B849-CE37-97E4-AD37F880677F}"/>
              </a:ext>
            </a:extLst>
          </p:cNvPr>
          <p:cNvSpPr>
            <a:spLocks noGrp="1"/>
          </p:cNvSpPr>
          <p:nvPr>
            <p:ph type="title"/>
          </p:nvPr>
        </p:nvSpPr>
        <p:spPr>
          <a:xfrm>
            <a:off x="521208" y="978408"/>
            <a:ext cx="11164824" cy="1216152"/>
          </a:xfrm>
        </p:spPr>
        <p:txBody>
          <a:bodyPr/>
          <a:lstStyle/>
          <a:p>
            <a:r>
              <a:rPr lang="en-US"/>
              <a:t>Click to edit Master title style</a:t>
            </a:r>
          </a:p>
        </p:txBody>
      </p:sp>
      <p:sp>
        <p:nvSpPr>
          <p:cNvPr id="3" name="Text Placeholder 2">
            <a:extLst>
              <a:ext uri="{FF2B5EF4-FFF2-40B4-BE49-F238E27FC236}">
                <a16:creationId xmlns:a16="http://schemas.microsoft.com/office/drawing/2014/main" id="{79D4C626-4008-960A-E601-6AA9F4BB8D8B}"/>
              </a:ext>
            </a:extLst>
          </p:cNvPr>
          <p:cNvSpPr>
            <a:spLocks noGrp="1"/>
          </p:cNvSpPr>
          <p:nvPr>
            <p:ph type="body" idx="1"/>
          </p:nvPr>
        </p:nvSpPr>
        <p:spPr>
          <a:xfrm>
            <a:off x="521208" y="2340864"/>
            <a:ext cx="5166360" cy="65836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806E8D6C-AC07-ED6B-2EA8-9C40A5AEA748}"/>
              </a:ext>
            </a:extLst>
          </p:cNvPr>
          <p:cNvSpPr>
            <a:spLocks noGrp="1"/>
          </p:cNvSpPr>
          <p:nvPr>
            <p:ph sz="half" idx="2"/>
          </p:nvPr>
        </p:nvSpPr>
        <p:spPr>
          <a:xfrm>
            <a:off x="521208" y="3035808"/>
            <a:ext cx="5166360" cy="33101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3C52617E-C6D9-246B-E7B7-8159DF17C0A3}"/>
              </a:ext>
            </a:extLst>
          </p:cNvPr>
          <p:cNvSpPr>
            <a:spLocks noGrp="1"/>
          </p:cNvSpPr>
          <p:nvPr>
            <p:ph type="body" sz="quarter" idx="3"/>
          </p:nvPr>
        </p:nvSpPr>
        <p:spPr>
          <a:xfrm>
            <a:off x="6519672" y="2340864"/>
            <a:ext cx="5166360" cy="65836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3DBC2094-7EBC-02C5-5AB5-233E63080A9C}"/>
              </a:ext>
            </a:extLst>
          </p:cNvPr>
          <p:cNvSpPr>
            <a:spLocks noGrp="1"/>
          </p:cNvSpPr>
          <p:nvPr>
            <p:ph sz="quarter" idx="4"/>
          </p:nvPr>
        </p:nvSpPr>
        <p:spPr>
          <a:xfrm>
            <a:off x="6519672" y="3035808"/>
            <a:ext cx="5166360" cy="33101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23010BD2-59B4-FD2E-3C5E-C83AE6003985}"/>
              </a:ext>
            </a:extLst>
          </p:cNvPr>
          <p:cNvSpPr>
            <a:spLocks noGrp="1"/>
          </p:cNvSpPr>
          <p:nvPr>
            <p:ph type="dt" sz="half" idx="10"/>
          </p:nvPr>
        </p:nvSpPr>
        <p:spPr/>
        <p:txBody>
          <a:bodyPr/>
          <a:lstStyle/>
          <a:p>
            <a:fld id="{E80C50CD-E178-4744-9B35-B2F624D6C5E9}" type="datetimeFigureOut">
              <a:rPr lang="en-US" smtClean="0"/>
              <a:t>2/26/2026</a:t>
            </a:fld>
            <a:endParaRPr lang="en-US"/>
          </a:p>
        </p:txBody>
      </p:sp>
      <p:sp>
        <p:nvSpPr>
          <p:cNvPr id="8" name="Footer Placeholder 7">
            <a:extLst>
              <a:ext uri="{FF2B5EF4-FFF2-40B4-BE49-F238E27FC236}">
                <a16:creationId xmlns:a16="http://schemas.microsoft.com/office/drawing/2014/main" id="{E72B35C4-A654-7759-BDA0-94D9D1A2166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55F4347-2EC0-CA6E-2637-8048456D7ECB}"/>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28654151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4716D-52F2-C7FB-83B1-2DA1AD375EAE}"/>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56F4A371-AC27-6A28-32E6-74A28371BF55}"/>
              </a:ext>
            </a:extLst>
          </p:cNvPr>
          <p:cNvSpPr>
            <a:spLocks noGrp="1"/>
          </p:cNvSpPr>
          <p:nvPr>
            <p:ph type="dt" sz="half" idx="10"/>
          </p:nvPr>
        </p:nvSpPr>
        <p:spPr/>
        <p:txBody>
          <a:bodyPr/>
          <a:lstStyle/>
          <a:p>
            <a:fld id="{E80C50CD-E178-4744-9B35-B2F624D6C5E9}" type="datetimeFigureOut">
              <a:rPr lang="en-US" smtClean="0"/>
              <a:t>2/26/2026</a:t>
            </a:fld>
            <a:endParaRPr lang="en-US"/>
          </a:p>
        </p:txBody>
      </p:sp>
      <p:sp>
        <p:nvSpPr>
          <p:cNvPr id="4" name="Footer Placeholder 3">
            <a:extLst>
              <a:ext uri="{FF2B5EF4-FFF2-40B4-BE49-F238E27FC236}">
                <a16:creationId xmlns:a16="http://schemas.microsoft.com/office/drawing/2014/main" id="{D155941A-A24E-885D-E894-0326F4C4004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9D5E5B4-971F-FF6A-1B07-A5C85370552D}"/>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6294157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9F431F-E6DC-4137-3092-A30A0A3628EC}"/>
              </a:ext>
            </a:extLst>
          </p:cNvPr>
          <p:cNvSpPr>
            <a:spLocks noGrp="1"/>
          </p:cNvSpPr>
          <p:nvPr>
            <p:ph type="dt" sz="half" idx="10"/>
          </p:nvPr>
        </p:nvSpPr>
        <p:spPr/>
        <p:txBody>
          <a:bodyPr/>
          <a:lstStyle/>
          <a:p>
            <a:fld id="{E80C50CD-E178-4744-9B35-B2F624D6C5E9}" type="datetimeFigureOut">
              <a:rPr lang="en-US" smtClean="0"/>
              <a:t>2/26/2026</a:t>
            </a:fld>
            <a:endParaRPr lang="en-US"/>
          </a:p>
        </p:txBody>
      </p:sp>
      <p:sp>
        <p:nvSpPr>
          <p:cNvPr id="3" name="Footer Placeholder 2">
            <a:extLst>
              <a:ext uri="{FF2B5EF4-FFF2-40B4-BE49-F238E27FC236}">
                <a16:creationId xmlns:a16="http://schemas.microsoft.com/office/drawing/2014/main" id="{06AC814B-67B4-C70F-FA51-6205D5E2CB8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1EAA9C9-D895-DD20-1089-EA75EA428951}"/>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39690941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50562-884C-9053-70C1-3B72A0B45EA6}"/>
              </a:ext>
            </a:extLst>
          </p:cNvPr>
          <p:cNvSpPr>
            <a:spLocks noGrp="1"/>
          </p:cNvSpPr>
          <p:nvPr>
            <p:ph type="title"/>
          </p:nvPr>
        </p:nvSpPr>
        <p:spPr>
          <a:xfrm>
            <a:off x="521208" y="978408"/>
            <a:ext cx="5020056" cy="2459736"/>
          </a:xfrm>
        </p:spPr>
        <p:txBody>
          <a:bodyPr anchor="t">
            <a:noAutofit/>
          </a:bodyPr>
          <a:lstStyle>
            <a:lvl1pPr>
              <a:defRPr sz="4400"/>
            </a:lvl1pPr>
          </a:lstStyle>
          <a:p>
            <a:r>
              <a:rPr lang="en-US" dirty="0"/>
              <a:t>Click to edit Master title style</a:t>
            </a:r>
          </a:p>
        </p:txBody>
      </p:sp>
      <p:sp>
        <p:nvSpPr>
          <p:cNvPr id="3" name="Content Placeholder 2">
            <a:extLst>
              <a:ext uri="{FF2B5EF4-FFF2-40B4-BE49-F238E27FC236}">
                <a16:creationId xmlns:a16="http://schemas.microsoft.com/office/drawing/2014/main" id="{0318F509-68F0-39D5-1A8B-CE246715AE46}"/>
              </a:ext>
            </a:extLst>
          </p:cNvPr>
          <p:cNvSpPr>
            <a:spLocks noGrp="1"/>
          </p:cNvSpPr>
          <p:nvPr>
            <p:ph idx="1"/>
          </p:nvPr>
        </p:nvSpPr>
        <p:spPr>
          <a:xfrm>
            <a:off x="6519672" y="987424"/>
            <a:ext cx="5166360" cy="5358384"/>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F158E37C-27CE-3A84-FC74-BDCCD8A9A3EC}"/>
              </a:ext>
            </a:extLst>
          </p:cNvPr>
          <p:cNvSpPr>
            <a:spLocks noGrp="1"/>
          </p:cNvSpPr>
          <p:nvPr>
            <p:ph type="body" sz="half" idx="2"/>
          </p:nvPr>
        </p:nvSpPr>
        <p:spPr>
          <a:xfrm>
            <a:off x="521208" y="3575304"/>
            <a:ext cx="5020056" cy="2770632"/>
          </a:xfrm>
        </p:spPr>
        <p:txBody>
          <a:bodyPr>
            <a:normAutofit/>
          </a:bodyPr>
          <a:lstStyle>
            <a:lvl1pPr marL="0" indent="0">
              <a:buNone/>
              <a:defRPr sz="22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2A95F79-E23E-11D2-40BF-66ED340195DB}"/>
              </a:ext>
            </a:extLst>
          </p:cNvPr>
          <p:cNvSpPr>
            <a:spLocks noGrp="1"/>
          </p:cNvSpPr>
          <p:nvPr>
            <p:ph type="dt" sz="half" idx="10"/>
          </p:nvPr>
        </p:nvSpPr>
        <p:spPr/>
        <p:txBody>
          <a:bodyPr/>
          <a:lstStyle/>
          <a:p>
            <a:fld id="{E80C50CD-E178-4744-9B35-B2F624D6C5E9}" type="datetimeFigureOut">
              <a:rPr lang="en-US" smtClean="0"/>
              <a:t>2/26/2026</a:t>
            </a:fld>
            <a:endParaRPr lang="en-US"/>
          </a:p>
        </p:txBody>
      </p:sp>
      <p:sp>
        <p:nvSpPr>
          <p:cNvPr id="6" name="Footer Placeholder 5">
            <a:extLst>
              <a:ext uri="{FF2B5EF4-FFF2-40B4-BE49-F238E27FC236}">
                <a16:creationId xmlns:a16="http://schemas.microsoft.com/office/drawing/2014/main" id="{4457F7FC-06F3-3D89-5D1A-4EC4B1D735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54ACD5-6E0B-5713-DC9A-41E9D62AB12D}"/>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17982857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B2D45-7CDB-D38C-2AAE-273F797674E1}"/>
              </a:ext>
            </a:extLst>
          </p:cNvPr>
          <p:cNvSpPr>
            <a:spLocks noGrp="1"/>
          </p:cNvSpPr>
          <p:nvPr>
            <p:ph type="title"/>
          </p:nvPr>
        </p:nvSpPr>
        <p:spPr>
          <a:xfrm>
            <a:off x="521208" y="978408"/>
            <a:ext cx="5020056" cy="2459736"/>
          </a:xfrm>
        </p:spPr>
        <p:txBody>
          <a:bodyPr anchor="t">
            <a:noAutofit/>
          </a:bodyPr>
          <a:lstStyle>
            <a:lvl1pPr>
              <a:defRPr sz="4400"/>
            </a:lvl1pPr>
          </a:lstStyle>
          <a:p>
            <a:r>
              <a:rPr lang="en-US" dirty="0"/>
              <a:t>Click to edit Master title style</a:t>
            </a:r>
          </a:p>
        </p:txBody>
      </p:sp>
      <p:sp>
        <p:nvSpPr>
          <p:cNvPr id="3" name="Picture Placeholder 2">
            <a:extLst>
              <a:ext uri="{FF2B5EF4-FFF2-40B4-BE49-F238E27FC236}">
                <a16:creationId xmlns:a16="http://schemas.microsoft.com/office/drawing/2014/main" id="{CCBF0855-1744-56E4-B115-3A3C5EA7834B}"/>
              </a:ext>
            </a:extLst>
          </p:cNvPr>
          <p:cNvSpPr>
            <a:spLocks noGrp="1"/>
          </p:cNvSpPr>
          <p:nvPr>
            <p:ph type="pic" idx="1"/>
          </p:nvPr>
        </p:nvSpPr>
        <p:spPr>
          <a:xfrm>
            <a:off x="6519672" y="987424"/>
            <a:ext cx="5166360" cy="5358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5E8A1D-28AE-4A19-BD96-401D4822A53D}"/>
              </a:ext>
            </a:extLst>
          </p:cNvPr>
          <p:cNvSpPr>
            <a:spLocks noGrp="1"/>
          </p:cNvSpPr>
          <p:nvPr>
            <p:ph type="body" sz="half" idx="2"/>
          </p:nvPr>
        </p:nvSpPr>
        <p:spPr>
          <a:xfrm>
            <a:off x="521208" y="3575304"/>
            <a:ext cx="5020056" cy="2770632"/>
          </a:xfrm>
        </p:spPr>
        <p:txBody>
          <a:bodyPr>
            <a:normAutofit/>
          </a:bodyPr>
          <a:lstStyle>
            <a:lvl1pPr marL="0" indent="0">
              <a:buNone/>
              <a:defRPr sz="22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327DDB-CE95-4C89-DFC5-7DDBFC24E89C}"/>
              </a:ext>
            </a:extLst>
          </p:cNvPr>
          <p:cNvSpPr>
            <a:spLocks noGrp="1"/>
          </p:cNvSpPr>
          <p:nvPr>
            <p:ph type="dt" sz="half" idx="10"/>
          </p:nvPr>
        </p:nvSpPr>
        <p:spPr/>
        <p:txBody>
          <a:bodyPr/>
          <a:lstStyle/>
          <a:p>
            <a:fld id="{E80C50CD-E178-4744-9B35-B2F624D6C5E9}" type="datetimeFigureOut">
              <a:rPr lang="en-US" smtClean="0"/>
              <a:t>2/26/2026</a:t>
            </a:fld>
            <a:endParaRPr lang="en-US"/>
          </a:p>
        </p:txBody>
      </p:sp>
      <p:sp>
        <p:nvSpPr>
          <p:cNvPr id="6" name="Footer Placeholder 5">
            <a:extLst>
              <a:ext uri="{FF2B5EF4-FFF2-40B4-BE49-F238E27FC236}">
                <a16:creationId xmlns:a16="http://schemas.microsoft.com/office/drawing/2014/main" id="{0522C835-F3B5-943C-FFC4-D5BA9666AF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709891-6E3C-ADED-01DD-15FCED37AF4A}"/>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7717780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36771-E72D-FAD8-771E-3E196DD2E1C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B5BB827-257D-60D9-792F-E695900429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E5D2E7-C856-F78A-E88C-375474982A5F}"/>
              </a:ext>
            </a:extLst>
          </p:cNvPr>
          <p:cNvSpPr>
            <a:spLocks noGrp="1"/>
          </p:cNvSpPr>
          <p:nvPr>
            <p:ph type="dt" sz="half" idx="10"/>
          </p:nvPr>
        </p:nvSpPr>
        <p:spPr/>
        <p:txBody>
          <a:bodyPr/>
          <a:lstStyle/>
          <a:p>
            <a:fld id="{E80C50CD-E178-4744-9B35-B2F624D6C5E9}" type="datetimeFigureOut">
              <a:rPr lang="en-US" smtClean="0"/>
              <a:t>2/26/2026</a:t>
            </a:fld>
            <a:endParaRPr lang="en-US"/>
          </a:p>
        </p:txBody>
      </p:sp>
      <p:sp>
        <p:nvSpPr>
          <p:cNvPr id="5" name="Footer Placeholder 4">
            <a:extLst>
              <a:ext uri="{FF2B5EF4-FFF2-40B4-BE49-F238E27FC236}">
                <a16:creationId xmlns:a16="http://schemas.microsoft.com/office/drawing/2014/main" id="{0FDAB289-9591-51C9-9E3C-B6F2ACC6A6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FE037C-790D-7442-8E43-D2740B3952B1}"/>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2617463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2635151-A38B-3766-6A32-FF1DF7687D9F}"/>
              </a:ext>
            </a:extLst>
          </p:cNvPr>
          <p:cNvSpPr>
            <a:spLocks noGrp="1"/>
          </p:cNvSpPr>
          <p:nvPr>
            <p:ph type="title" orient="vert"/>
          </p:nvPr>
        </p:nvSpPr>
        <p:spPr>
          <a:xfrm>
            <a:off x="8659368" y="978408"/>
            <a:ext cx="2551176" cy="5367528"/>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33D132D1-640C-FB9A-AD6F-D845738349F6}"/>
              </a:ext>
            </a:extLst>
          </p:cNvPr>
          <p:cNvSpPr>
            <a:spLocks noGrp="1"/>
          </p:cNvSpPr>
          <p:nvPr>
            <p:ph type="body" orient="vert" idx="1"/>
          </p:nvPr>
        </p:nvSpPr>
        <p:spPr>
          <a:xfrm>
            <a:off x="521208" y="978408"/>
            <a:ext cx="8010144" cy="536752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955F80A-4BA7-8ED8-9A62-B92194272620}"/>
              </a:ext>
            </a:extLst>
          </p:cNvPr>
          <p:cNvSpPr>
            <a:spLocks noGrp="1"/>
          </p:cNvSpPr>
          <p:nvPr>
            <p:ph type="dt" sz="half" idx="10"/>
          </p:nvPr>
        </p:nvSpPr>
        <p:spPr/>
        <p:txBody>
          <a:bodyPr/>
          <a:lstStyle/>
          <a:p>
            <a:fld id="{E80C50CD-E178-4744-9B35-B2F624D6C5E9}" type="datetimeFigureOut">
              <a:rPr lang="en-US" smtClean="0"/>
              <a:t>2/26/2026</a:t>
            </a:fld>
            <a:endParaRPr lang="en-US"/>
          </a:p>
        </p:txBody>
      </p:sp>
      <p:sp>
        <p:nvSpPr>
          <p:cNvPr id="5" name="Footer Placeholder 4">
            <a:extLst>
              <a:ext uri="{FF2B5EF4-FFF2-40B4-BE49-F238E27FC236}">
                <a16:creationId xmlns:a16="http://schemas.microsoft.com/office/drawing/2014/main" id="{85E38113-D55A-A1A0-D1FE-53C95860FB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919DDB-F89D-4B2D-21A2-82AF1D1023E4}"/>
              </a:ext>
            </a:extLst>
          </p:cNvPr>
          <p:cNvSpPr>
            <a:spLocks noGrp="1"/>
          </p:cNvSpPr>
          <p:nvPr>
            <p:ph type="sldNum" sz="quarter" idx="12"/>
          </p:nvPr>
        </p:nvSpPr>
        <p:spPr/>
        <p:txBody>
          <a:bodyPr/>
          <a:lstStyle/>
          <a:p>
            <a:fld id="{148CC95F-0247-41B6-91CF-DC97C76A7088}" type="slidenum">
              <a:rPr lang="en-US" smtClean="0"/>
              <a:t>‹#›</a:t>
            </a:fld>
            <a:endParaRPr lang="en-US"/>
          </a:p>
        </p:txBody>
      </p:sp>
      <p:sp>
        <p:nvSpPr>
          <p:cNvPr id="7" name="Rectangle 6">
            <a:extLst>
              <a:ext uri="{FF2B5EF4-FFF2-40B4-BE49-F238E27FC236}">
                <a16:creationId xmlns:a16="http://schemas.microsoft.com/office/drawing/2014/main" id="{262572D8-D485-1DB1-34B1-C35C61C89940}"/>
              </a:ext>
            </a:extLst>
          </p:cNvPr>
          <p:cNvSpPr/>
          <p:nvPr/>
        </p:nvSpPr>
        <p:spPr>
          <a:xfrm rot="5400000">
            <a:off x="8936623" y="3585018"/>
            <a:ext cx="5325734"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876196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1A28D7-6581-4956-AAE3-9104804DF55B}"/>
              </a:ext>
            </a:extLst>
          </p:cNvPr>
          <p:cNvSpPr>
            <a:spLocks noGrp="1"/>
          </p:cNvSpPr>
          <p:nvPr>
            <p:ph type="title"/>
          </p:nvPr>
        </p:nvSpPr>
        <p:spPr>
          <a:xfrm>
            <a:off x="521208" y="978408"/>
            <a:ext cx="11155680" cy="146304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F3CFCCA4-57A4-08A1-FC45-D2BBA66FABFA}"/>
              </a:ext>
            </a:extLst>
          </p:cNvPr>
          <p:cNvSpPr>
            <a:spLocks noGrp="1"/>
          </p:cNvSpPr>
          <p:nvPr>
            <p:ph type="body" idx="1"/>
          </p:nvPr>
        </p:nvSpPr>
        <p:spPr>
          <a:xfrm>
            <a:off x="521208" y="2578608"/>
            <a:ext cx="11155680" cy="376732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0FAA0F4-2442-8D45-3C3D-1B8F55C8683A}"/>
              </a:ext>
            </a:extLst>
          </p:cNvPr>
          <p:cNvSpPr>
            <a:spLocks noGrp="1"/>
          </p:cNvSpPr>
          <p:nvPr>
            <p:ph type="dt" sz="half" idx="2"/>
          </p:nvPr>
        </p:nvSpPr>
        <p:spPr>
          <a:xfrm>
            <a:off x="521208" y="6419088"/>
            <a:ext cx="2743200" cy="365125"/>
          </a:xfrm>
          <a:prstGeom prst="rect">
            <a:avLst/>
          </a:prstGeom>
        </p:spPr>
        <p:txBody>
          <a:bodyPr vert="horz" lIns="91440" tIns="45720" rIns="91440" bIns="45720" rtlCol="0" anchor="ctr"/>
          <a:lstStyle>
            <a:lvl1pPr algn="l">
              <a:defRPr sz="900">
                <a:solidFill>
                  <a:schemeClr val="tx1"/>
                </a:solidFill>
              </a:defRPr>
            </a:lvl1pPr>
          </a:lstStyle>
          <a:p>
            <a:fld id="{E80C50CD-E178-4744-9B35-B2F624D6C5E9}" type="datetimeFigureOut">
              <a:rPr lang="en-US" smtClean="0"/>
              <a:pPr/>
              <a:t>2/26/2026</a:t>
            </a:fld>
            <a:endParaRPr lang="en-US"/>
          </a:p>
        </p:txBody>
      </p:sp>
      <p:sp>
        <p:nvSpPr>
          <p:cNvPr id="5" name="Footer Placeholder 4">
            <a:extLst>
              <a:ext uri="{FF2B5EF4-FFF2-40B4-BE49-F238E27FC236}">
                <a16:creationId xmlns:a16="http://schemas.microsoft.com/office/drawing/2014/main" id="{9E03785E-FB42-1D54-92AC-D0A61A8FABD4}"/>
              </a:ext>
            </a:extLst>
          </p:cNvPr>
          <p:cNvSpPr>
            <a:spLocks noGrp="1"/>
          </p:cNvSpPr>
          <p:nvPr>
            <p:ph type="ftr" sz="quarter" idx="3"/>
          </p:nvPr>
        </p:nvSpPr>
        <p:spPr>
          <a:xfrm>
            <a:off x="521208" y="100584"/>
            <a:ext cx="4114800" cy="365125"/>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BCC9CF34-1274-DB45-4809-90E5D244A9AE}"/>
              </a:ext>
            </a:extLst>
          </p:cNvPr>
          <p:cNvSpPr>
            <a:spLocks noGrp="1"/>
          </p:cNvSpPr>
          <p:nvPr>
            <p:ph type="sldNum" sz="quarter" idx="4"/>
          </p:nvPr>
        </p:nvSpPr>
        <p:spPr>
          <a:xfrm>
            <a:off x="11457432" y="6419088"/>
            <a:ext cx="640080" cy="365125"/>
          </a:xfrm>
          <a:prstGeom prst="rect">
            <a:avLst/>
          </a:prstGeom>
        </p:spPr>
        <p:txBody>
          <a:bodyPr vert="horz" lIns="91440" tIns="45720" rIns="91440" bIns="45720" rtlCol="0" anchor="ctr"/>
          <a:lstStyle>
            <a:lvl1pPr algn="r">
              <a:defRPr sz="900">
                <a:solidFill>
                  <a:schemeClr val="tx1"/>
                </a:solidFill>
              </a:defRPr>
            </a:lvl1pPr>
          </a:lstStyle>
          <a:p>
            <a:fld id="{148CC95F-0247-41B6-91CF-DC97C76A7088}" type="slidenum">
              <a:rPr lang="en-US" smtClean="0"/>
              <a:pPr/>
              <a:t>‹#›</a:t>
            </a:fld>
            <a:endParaRPr lang="en-US"/>
          </a:p>
        </p:txBody>
      </p:sp>
      <p:sp>
        <p:nvSpPr>
          <p:cNvPr id="7" name="Freeform: Shape 6">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09947110"/>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2" r:id="rId6"/>
    <p:sldLayoutId id="2147483688" r:id="rId7"/>
    <p:sldLayoutId id="2147483689" r:id="rId8"/>
    <p:sldLayoutId id="2147483690" r:id="rId9"/>
    <p:sldLayoutId id="2147483691" r:id="rId10"/>
    <p:sldLayoutId id="2147483693" r:id="rId11"/>
  </p:sldLayoutIdLst>
  <p:txStyles>
    <p:title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forms.gle/2sEjLEbrqjqGDjZp9" TargetMode="Externa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microsoft.com/office/2014/relationships/chartEx" Target="../charts/chartEx1.xml"/><Relationship Id="rId1" Type="http://schemas.openxmlformats.org/officeDocument/2006/relationships/slideLayout" Target="../slideLayouts/slideLayout6.xml"/><Relationship Id="rId4" Type="http://schemas.openxmlformats.org/officeDocument/2006/relationships/chart" Target="../charts/chart1.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6.xml"/><Relationship Id="rId1" Type="http://schemas.openxmlformats.org/officeDocument/2006/relationships/video" Target="https://www.youtube.com/embed/zgnKWLuG9eA?feature=oembed"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s://cool-timer.com/stopwatch" TargetMode="Externa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hyperlink" Target="https://faculty.washington.edu/chudler/java/redgreen.html" TargetMode="External"/><Relationship Id="rId2" Type="http://schemas.openxmlformats.org/officeDocument/2006/relationships/image" Target="../media/image17.png"/><Relationship Id="rId1" Type="http://schemas.openxmlformats.org/officeDocument/2006/relationships/slideLayout" Target="../slideLayouts/slideLayout6.xml"/><Relationship Id="rId4" Type="http://schemas.openxmlformats.org/officeDocument/2006/relationships/image" Target="../media/image18.jpeg"/></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EECA69B-4C2A-7F31-8019-E90DB3BD49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pic>
        <p:nvPicPr>
          <p:cNvPr id="4" name="Picture 3" descr="Colored pencils inside a pencil holder which is on top of a wood table">
            <a:extLst>
              <a:ext uri="{FF2B5EF4-FFF2-40B4-BE49-F238E27FC236}">
                <a16:creationId xmlns:a16="http://schemas.microsoft.com/office/drawing/2014/main" id="{319365E6-B115-DE1B-DAB9-013155039162}"/>
              </a:ext>
            </a:extLst>
          </p:cNvPr>
          <p:cNvPicPr>
            <a:picLocks noChangeAspect="1"/>
          </p:cNvPicPr>
          <p:nvPr/>
        </p:nvPicPr>
        <p:blipFill>
          <a:blip r:embed="rId2"/>
          <a:srcRect t="15730"/>
          <a:stretch>
            <a:fillRect/>
          </a:stretch>
        </p:blipFill>
        <p:spPr>
          <a:xfrm>
            <a:off x="20" y="23724"/>
            <a:ext cx="12191980" cy="6857990"/>
          </a:xfrm>
          <a:prstGeom prst="rect">
            <a:avLst/>
          </a:prstGeom>
        </p:spPr>
      </p:pic>
      <p:sp>
        <p:nvSpPr>
          <p:cNvPr id="11" name="Rectangle 10">
            <a:extLst>
              <a:ext uri="{FF2B5EF4-FFF2-40B4-BE49-F238E27FC236}">
                <a16:creationId xmlns:a16="http://schemas.microsoft.com/office/drawing/2014/main" id="{857DEAC1-B3AA-6569-0A44-A191DF2F3C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577840"/>
            <a:ext cx="12191999" cy="1280160"/>
          </a:xfrm>
          <a:prstGeom prst="rect">
            <a:avLst/>
          </a:prstGeom>
          <a:solidFill>
            <a:schemeClr val="bg1">
              <a:alpha val="2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itle 1">
            <a:extLst>
              <a:ext uri="{FF2B5EF4-FFF2-40B4-BE49-F238E27FC236}">
                <a16:creationId xmlns:a16="http://schemas.microsoft.com/office/drawing/2014/main" id="{F5E79A54-5B34-150C-10EF-B3D98A2E21A2}"/>
              </a:ext>
            </a:extLst>
          </p:cNvPr>
          <p:cNvSpPr>
            <a:spLocks noGrp="1"/>
          </p:cNvSpPr>
          <p:nvPr>
            <p:ph type="ctrTitle"/>
          </p:nvPr>
        </p:nvSpPr>
        <p:spPr>
          <a:xfrm>
            <a:off x="320039" y="5731580"/>
            <a:ext cx="8196431" cy="960120"/>
          </a:xfrm>
          <a:ln>
            <a:noFill/>
          </a:ln>
        </p:spPr>
        <p:txBody>
          <a:bodyPr anchor="ctr">
            <a:normAutofit fontScale="90000"/>
          </a:bodyPr>
          <a:lstStyle/>
          <a:p>
            <a:r>
              <a:rPr lang="en-US" sz="4400" dirty="0"/>
              <a:t>Activities for Intro Statistics</a:t>
            </a:r>
            <a:br>
              <a:rPr lang="en-US" sz="4400" dirty="0"/>
            </a:br>
            <a:r>
              <a:rPr lang="en-US" sz="3100" dirty="0"/>
              <a:t>John Ward, Jefferson CTC</a:t>
            </a:r>
            <a:endParaRPr lang="en-US" sz="4400" dirty="0"/>
          </a:p>
        </p:txBody>
      </p:sp>
      <p:sp>
        <p:nvSpPr>
          <p:cNvPr id="3" name="Subtitle 2">
            <a:extLst>
              <a:ext uri="{FF2B5EF4-FFF2-40B4-BE49-F238E27FC236}">
                <a16:creationId xmlns:a16="http://schemas.microsoft.com/office/drawing/2014/main" id="{7CC879A9-71F8-2BB7-623A-CD32FFC89DB1}"/>
              </a:ext>
            </a:extLst>
          </p:cNvPr>
          <p:cNvSpPr>
            <a:spLocks noGrp="1"/>
          </p:cNvSpPr>
          <p:nvPr>
            <p:ph type="subTitle" idx="1"/>
          </p:nvPr>
        </p:nvSpPr>
        <p:spPr>
          <a:xfrm>
            <a:off x="7296911" y="5974750"/>
            <a:ext cx="3392781" cy="960120"/>
          </a:xfrm>
        </p:spPr>
        <p:txBody>
          <a:bodyPr anchor="ctr">
            <a:normAutofit/>
          </a:bodyPr>
          <a:lstStyle/>
          <a:p>
            <a:pPr algn="r"/>
            <a:r>
              <a:rPr lang="en-US" sz="1900" dirty="0"/>
              <a:t>Fun ways to get students engaged in class</a:t>
            </a:r>
          </a:p>
        </p:txBody>
      </p:sp>
      <p:pic>
        <p:nvPicPr>
          <p:cNvPr id="6" name="Picture 5" descr="Cartoon of a person pointing at a graph on a board">
            <a:extLst>
              <a:ext uri="{FF2B5EF4-FFF2-40B4-BE49-F238E27FC236}">
                <a16:creationId xmlns:a16="http://schemas.microsoft.com/office/drawing/2014/main" id="{7F452831-D937-2A13-92F1-BAE68ED618CF}"/>
              </a:ext>
            </a:extLst>
          </p:cNvPr>
          <p:cNvPicPr>
            <a:picLocks noChangeAspect="1"/>
          </p:cNvPicPr>
          <p:nvPr/>
        </p:nvPicPr>
        <p:blipFill>
          <a:blip r:embed="rId3"/>
          <a:stretch>
            <a:fillRect/>
          </a:stretch>
        </p:blipFill>
        <p:spPr>
          <a:xfrm>
            <a:off x="246278" y="253395"/>
            <a:ext cx="4262344" cy="5247575"/>
          </a:xfrm>
          <a:prstGeom prst="rect">
            <a:avLst/>
          </a:prstGeom>
        </p:spPr>
      </p:pic>
      <p:sp>
        <p:nvSpPr>
          <p:cNvPr id="5" name="TextBox 4">
            <a:extLst>
              <a:ext uri="{FF2B5EF4-FFF2-40B4-BE49-F238E27FC236}">
                <a16:creationId xmlns:a16="http://schemas.microsoft.com/office/drawing/2014/main" id="{E4CF15C2-19B7-4E29-5923-762894F92627}"/>
              </a:ext>
            </a:extLst>
          </p:cNvPr>
          <p:cNvSpPr txBox="1"/>
          <p:nvPr/>
        </p:nvSpPr>
        <p:spPr>
          <a:xfrm>
            <a:off x="4754880" y="303135"/>
            <a:ext cx="7543800" cy="2862322"/>
          </a:xfrm>
          <a:prstGeom prst="rect">
            <a:avLst/>
          </a:prstGeom>
          <a:noFill/>
        </p:spPr>
        <p:txBody>
          <a:bodyPr wrap="square" rtlCol="0">
            <a:spAutoFit/>
          </a:bodyPr>
          <a:lstStyle/>
          <a:p>
            <a:r>
              <a:rPr lang="en-US" u="sng" dirty="0"/>
              <a:t>Statistics:  Process of collecting, analyzing and describing data</a:t>
            </a:r>
            <a:r>
              <a:rPr lang="en-US" dirty="0"/>
              <a:t>.</a:t>
            </a:r>
          </a:p>
          <a:p>
            <a:r>
              <a:rPr lang="en-US" dirty="0"/>
              <a:t>1). Helps to answer the question “How do you know?” which is why statistics is a fundamental path to knowledge in all fields.</a:t>
            </a:r>
          </a:p>
          <a:p>
            <a:r>
              <a:rPr lang="en-US" dirty="0"/>
              <a:t>2). The ultimate goal is to make better decisions and tame uncertainty</a:t>
            </a:r>
          </a:p>
          <a:p>
            <a:r>
              <a:rPr lang="en-US" dirty="0"/>
              <a:t>3). Most common confidence level: 95% so that uncertainty is 5% or less</a:t>
            </a:r>
          </a:p>
          <a:p>
            <a:r>
              <a:rPr lang="en-US" dirty="0"/>
              <a:t>4). Statistics is not a spectator’s sport</a:t>
            </a:r>
          </a:p>
          <a:p>
            <a:endParaRPr lang="en-US" dirty="0"/>
          </a:p>
          <a:p>
            <a:endParaRPr lang="en-US" dirty="0"/>
          </a:p>
          <a:p>
            <a:endParaRPr lang="en-US" dirty="0"/>
          </a:p>
          <a:p>
            <a:endParaRPr lang="en-US" dirty="0"/>
          </a:p>
        </p:txBody>
      </p:sp>
      <p:sp>
        <p:nvSpPr>
          <p:cNvPr id="7" name="TextBox 6">
            <a:extLst>
              <a:ext uri="{FF2B5EF4-FFF2-40B4-BE49-F238E27FC236}">
                <a16:creationId xmlns:a16="http://schemas.microsoft.com/office/drawing/2014/main" id="{FB5BDB12-9316-60F4-0DF4-495ADBDC203C}"/>
              </a:ext>
            </a:extLst>
          </p:cNvPr>
          <p:cNvSpPr txBox="1"/>
          <p:nvPr/>
        </p:nvSpPr>
        <p:spPr>
          <a:xfrm>
            <a:off x="10035519" y="4100512"/>
            <a:ext cx="2156461" cy="1477328"/>
          </a:xfrm>
          <a:prstGeom prst="rect">
            <a:avLst/>
          </a:prstGeom>
          <a:noFill/>
        </p:spPr>
        <p:txBody>
          <a:bodyPr wrap="square" rtlCol="0">
            <a:spAutoFit/>
          </a:bodyPr>
          <a:lstStyle/>
          <a:p>
            <a:br>
              <a:rPr lang="en-US" dirty="0"/>
            </a:br>
            <a:r>
              <a:rPr lang="en-US" dirty="0"/>
              <a:t>“To be great is to be misunderstood” </a:t>
            </a:r>
          </a:p>
          <a:p>
            <a:r>
              <a:rPr lang="en-US" dirty="0"/>
              <a:t>-Emerson</a:t>
            </a:r>
          </a:p>
          <a:p>
            <a:endParaRPr lang="en-US" dirty="0"/>
          </a:p>
        </p:txBody>
      </p:sp>
      <p:sp>
        <p:nvSpPr>
          <p:cNvPr id="8" name="TextBox 7">
            <a:extLst>
              <a:ext uri="{FF2B5EF4-FFF2-40B4-BE49-F238E27FC236}">
                <a16:creationId xmlns:a16="http://schemas.microsoft.com/office/drawing/2014/main" id="{C71A7339-6010-B962-77F5-4A9BA9B88DE0}"/>
              </a:ext>
            </a:extLst>
          </p:cNvPr>
          <p:cNvSpPr txBox="1"/>
          <p:nvPr/>
        </p:nvSpPr>
        <p:spPr>
          <a:xfrm>
            <a:off x="4857884" y="2509943"/>
            <a:ext cx="2825496" cy="1477328"/>
          </a:xfrm>
          <a:prstGeom prst="rect">
            <a:avLst/>
          </a:prstGeom>
          <a:noFill/>
        </p:spPr>
        <p:txBody>
          <a:bodyPr wrap="square" rtlCol="0">
            <a:spAutoFit/>
          </a:bodyPr>
          <a:lstStyle/>
          <a:p>
            <a:r>
              <a:rPr lang="en-US" dirty="0"/>
              <a:t>“Strive not to be understood but rather the impossibility of being misunderstood” </a:t>
            </a:r>
          </a:p>
          <a:p>
            <a:r>
              <a:rPr lang="en-US" dirty="0"/>
              <a:t>-Spurgeon</a:t>
            </a:r>
          </a:p>
        </p:txBody>
      </p:sp>
    </p:spTree>
    <p:extLst>
      <p:ext uri="{BB962C8B-B14F-4D97-AF65-F5344CB8AC3E}">
        <p14:creationId xmlns:p14="http://schemas.microsoft.com/office/powerpoint/2010/main" val="3217049801"/>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FE628-7206-52D2-A8AE-025AE1F18C8E}"/>
              </a:ext>
            </a:extLst>
          </p:cNvPr>
          <p:cNvSpPr>
            <a:spLocks noGrp="1"/>
          </p:cNvSpPr>
          <p:nvPr>
            <p:ph type="title"/>
          </p:nvPr>
        </p:nvSpPr>
        <p:spPr>
          <a:xfrm>
            <a:off x="602885" y="606837"/>
            <a:ext cx="11039005" cy="417723"/>
          </a:xfrm>
        </p:spPr>
        <p:txBody>
          <a:bodyPr>
            <a:normAutofit fontScale="90000"/>
          </a:bodyPr>
          <a:lstStyle/>
          <a:p>
            <a:r>
              <a:rPr lang="en-US" sz="2900" dirty="0">
                <a:solidFill>
                  <a:schemeClr val="accent4">
                    <a:lumMod val="75000"/>
                  </a:schemeClr>
                </a:solidFill>
              </a:rPr>
              <a:t>Goal of the course is a research paper on a topic(s) of student’s choice</a:t>
            </a:r>
            <a:br>
              <a:rPr lang="en-US" sz="4000" dirty="0"/>
            </a:br>
            <a:br>
              <a:rPr lang="en-US" sz="4000" dirty="0"/>
            </a:br>
            <a:r>
              <a:rPr lang="en-US" sz="3100" dirty="0"/>
              <a:t>1). </a:t>
            </a:r>
            <a:r>
              <a:rPr lang="en-US" sz="2700" u="sng" dirty="0"/>
              <a:t>Design a Google Forms Survey:</a:t>
            </a:r>
            <a:r>
              <a:rPr lang="en-US" sz="2700" dirty="0"/>
              <a:t> </a:t>
            </a:r>
            <a:r>
              <a:rPr lang="en-US" sz="2200" dirty="0"/>
              <a:t>20 questions </a:t>
            </a:r>
            <a:br>
              <a:rPr lang="en-US" sz="3100" dirty="0"/>
            </a:br>
            <a:r>
              <a:rPr lang="en-US" sz="3100" dirty="0"/>
              <a:t>2). </a:t>
            </a:r>
            <a:r>
              <a:rPr lang="en-US" sz="2700" u="sng" dirty="0"/>
              <a:t>Collect data:</a:t>
            </a:r>
            <a:r>
              <a:rPr lang="en-US" sz="2700" dirty="0"/>
              <a:t> </a:t>
            </a:r>
            <a:r>
              <a:rPr lang="en-US" sz="2200" dirty="0"/>
              <a:t>Minimum 100 responses</a:t>
            </a:r>
            <a:br>
              <a:rPr lang="en-US" sz="3100" dirty="0"/>
            </a:br>
            <a:r>
              <a:rPr lang="en-US" sz="3100" dirty="0"/>
              <a:t>3). </a:t>
            </a:r>
            <a:r>
              <a:rPr lang="en-US" sz="2700" u="sng" dirty="0"/>
              <a:t>Analyze the results:</a:t>
            </a:r>
            <a:r>
              <a:rPr lang="en-US" sz="2700" dirty="0"/>
              <a:t> </a:t>
            </a:r>
            <a:r>
              <a:rPr lang="en-US" sz="2200" dirty="0"/>
              <a:t>Individually and 5 hypotheses for exploring potential relationships/associations.  At least one of the hypotheses must be statistically significant and explored in detail.</a:t>
            </a:r>
            <a:br>
              <a:rPr lang="en-US" sz="2200" dirty="0"/>
            </a:br>
            <a:r>
              <a:rPr lang="en-US" sz="2700" dirty="0"/>
              <a:t>4).  </a:t>
            </a:r>
            <a:r>
              <a:rPr lang="en-US" sz="2700" u="sng" dirty="0"/>
              <a:t>Write up a paper using traditional research format:</a:t>
            </a:r>
            <a:r>
              <a:rPr lang="en-US" sz="2700" dirty="0"/>
              <a:t> </a:t>
            </a:r>
            <a:r>
              <a:rPr lang="en-US" sz="2000" dirty="0"/>
              <a:t>Approx. 15 pages and include Excel data file.</a:t>
            </a:r>
            <a:br>
              <a:rPr lang="en-US" sz="2000" dirty="0"/>
            </a:br>
            <a:r>
              <a:rPr lang="en-US" sz="2700" dirty="0"/>
              <a:t>5).   Most important criterion is having questions that students care about seeing individually and testing for relationships between the questions.</a:t>
            </a:r>
            <a:br>
              <a:rPr lang="en-US" sz="2000" dirty="0"/>
            </a:br>
            <a:br>
              <a:rPr lang="en-US" sz="2000" dirty="0"/>
            </a:br>
            <a:r>
              <a:rPr lang="en-US" sz="2700" dirty="0">
                <a:solidFill>
                  <a:schemeClr val="accent4">
                    <a:lumMod val="75000"/>
                  </a:schemeClr>
                </a:solidFill>
              </a:rPr>
              <a:t>Students take my sample </a:t>
            </a:r>
            <a:r>
              <a:rPr lang="en-US" sz="2700" dirty="0">
                <a:solidFill>
                  <a:srgbClr val="0070C0"/>
                </a:solidFill>
                <a:hlinkClick r:id="rId2">
                  <a:extLst>
                    <a:ext uri="{A12FA001-AC4F-418D-AE19-62706E023703}">
                      <ahyp:hlinkClr xmlns:ahyp="http://schemas.microsoft.com/office/drawing/2018/hyperlinkcolor" val="tx"/>
                    </a:ext>
                  </a:extLst>
                </a:hlinkClick>
              </a:rPr>
              <a:t>Google Form survey </a:t>
            </a:r>
            <a:r>
              <a:rPr lang="en-US" sz="2700" dirty="0">
                <a:solidFill>
                  <a:schemeClr val="accent4">
                    <a:lumMod val="75000"/>
                  </a:schemeClr>
                </a:solidFill>
              </a:rPr>
              <a:t>to see what they need to do to begin the process. The data is used throughout the course to illustrate concepts discussed and all tests of hypotheses.</a:t>
            </a:r>
            <a:endParaRPr lang="en-US" sz="4000" dirty="0">
              <a:solidFill>
                <a:schemeClr val="accent4">
                  <a:lumMod val="75000"/>
                </a:schemeClr>
              </a:solidFill>
            </a:endParaRPr>
          </a:p>
        </p:txBody>
      </p:sp>
      <p:sp>
        <p:nvSpPr>
          <p:cNvPr id="6" name="TextBox 5">
            <a:extLst>
              <a:ext uri="{FF2B5EF4-FFF2-40B4-BE49-F238E27FC236}">
                <a16:creationId xmlns:a16="http://schemas.microsoft.com/office/drawing/2014/main" id="{D7FD3E07-0E47-B55A-0606-EFA556E9B182}"/>
              </a:ext>
            </a:extLst>
          </p:cNvPr>
          <p:cNvSpPr txBox="1"/>
          <p:nvPr/>
        </p:nvSpPr>
        <p:spPr>
          <a:xfrm>
            <a:off x="9712452" y="1042467"/>
            <a:ext cx="1819275" cy="1477328"/>
          </a:xfrm>
          <a:prstGeom prst="rect">
            <a:avLst/>
          </a:prstGeom>
          <a:noFill/>
        </p:spPr>
        <p:txBody>
          <a:bodyPr wrap="square" rtlCol="0">
            <a:spAutoFit/>
          </a:bodyPr>
          <a:lstStyle/>
          <a:p>
            <a:r>
              <a:rPr lang="en-US" dirty="0">
                <a:solidFill>
                  <a:srgbClr val="00B050"/>
                </a:solidFill>
              </a:rPr>
              <a:t>“Nothing great was ever achieved without enthusiasm”</a:t>
            </a:r>
          </a:p>
        </p:txBody>
      </p:sp>
      <p:pic>
        <p:nvPicPr>
          <p:cNvPr id="7" name="Picture 6" descr="Ralph Waldo Emerson | Biography, Poems, Books, Nature, Self ...">
            <a:extLst>
              <a:ext uri="{FF2B5EF4-FFF2-40B4-BE49-F238E27FC236}">
                <a16:creationId xmlns:a16="http://schemas.microsoft.com/office/drawing/2014/main" id="{CD2EA006-5916-C9E6-6BCB-52F9AF9F64D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520112" y="1133475"/>
            <a:ext cx="1019175" cy="1325245"/>
          </a:xfrm>
          <a:prstGeom prst="rect">
            <a:avLst/>
          </a:prstGeom>
          <a:noFill/>
          <a:ln>
            <a:noFill/>
          </a:ln>
        </p:spPr>
      </p:pic>
    </p:spTree>
    <p:extLst>
      <p:ext uri="{BB962C8B-B14F-4D97-AF65-F5344CB8AC3E}">
        <p14:creationId xmlns:p14="http://schemas.microsoft.com/office/powerpoint/2010/main" val="8481477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71F2B-1691-69AB-1D92-97C3F292E707}"/>
              </a:ext>
            </a:extLst>
          </p:cNvPr>
          <p:cNvSpPr>
            <a:spLocks noGrp="1"/>
          </p:cNvSpPr>
          <p:nvPr>
            <p:ph type="title"/>
          </p:nvPr>
        </p:nvSpPr>
        <p:spPr>
          <a:xfrm>
            <a:off x="521208" y="969264"/>
            <a:ext cx="11155680" cy="1463040"/>
          </a:xfrm>
        </p:spPr>
        <p:txBody>
          <a:bodyPr>
            <a:noAutofit/>
          </a:bodyPr>
          <a:lstStyle/>
          <a:p>
            <a:r>
              <a:rPr lang="en-US" sz="2800" u="sng" dirty="0"/>
              <a:t>Format for the paper:</a:t>
            </a:r>
            <a:br>
              <a:rPr lang="en-US" sz="1400" u="sng" dirty="0"/>
            </a:br>
            <a:br>
              <a:rPr lang="en-US" sz="1400" u="sng" dirty="0"/>
            </a:br>
            <a:r>
              <a:rPr lang="en-US" sz="1400" u="sng" dirty="0"/>
              <a:t>Title Page </a:t>
            </a:r>
            <a:r>
              <a:rPr lang="en-US" sz="1400" dirty="0"/>
              <a:t>with short Abstract (summary) in single space format at bottom of the page.</a:t>
            </a:r>
            <a:br>
              <a:rPr lang="en-US" sz="1400" dirty="0"/>
            </a:br>
            <a:r>
              <a:rPr lang="en-US" sz="1400" dirty="0"/>
              <a:t> </a:t>
            </a:r>
            <a:br>
              <a:rPr lang="en-US" sz="1400" dirty="0"/>
            </a:br>
            <a:r>
              <a:rPr lang="en-US" sz="1400" u="sng" dirty="0"/>
              <a:t>Introduction</a:t>
            </a:r>
            <a:r>
              <a:rPr lang="en-US" sz="1400" dirty="0"/>
              <a:t> (1 to 3 pages): Discuss your topic and list your hypotheses (what questions you are trying to answer- generally by analyzing potential relationships between the variables in your survey).  Answer why you picked your topic, the things you want to learn and list how each question in your survey relates to the research questions that will be tested.  Include a literature review where you look at background research studies or information that relates to your topic from the internet, articles, books, other classes refer to any references in the bibliography section at the end.  </a:t>
            </a:r>
            <a:r>
              <a:rPr lang="en-US" sz="1400" i="1" dirty="0"/>
              <a:t>Generally try to avoid 1</a:t>
            </a:r>
            <a:r>
              <a:rPr lang="en-US" sz="1400" i="1" baseline="30000" dirty="0"/>
              <a:t>st</a:t>
            </a:r>
            <a:r>
              <a:rPr lang="en-US" sz="1400" i="1" dirty="0"/>
              <a:t> person.  Ex. Instead of saying I wanted to find out, say the purpose of this research paper was to find out ...</a:t>
            </a:r>
            <a:br>
              <a:rPr lang="en-US" sz="1400" dirty="0"/>
            </a:br>
            <a:r>
              <a:rPr lang="en-US" sz="1400" dirty="0"/>
              <a:t> </a:t>
            </a:r>
            <a:br>
              <a:rPr lang="en-US" sz="1400" dirty="0"/>
            </a:br>
            <a:r>
              <a:rPr lang="en-US" sz="1400" u="sng" dirty="0"/>
              <a:t>Methods</a:t>
            </a:r>
            <a:r>
              <a:rPr lang="en-US" sz="1400" dirty="0"/>
              <a:t> (1 to 2 pages): Explain the process of gathering your sample, that is efforts you made to make sure your sample was representative of the population that you want to generalize your findings.  You </a:t>
            </a:r>
            <a:br>
              <a:rPr lang="en-US" sz="1400" dirty="0"/>
            </a:br>
            <a:r>
              <a:rPr lang="en-US" sz="1400" dirty="0"/>
              <a:t> </a:t>
            </a:r>
            <a:br>
              <a:rPr lang="en-US" sz="1400" dirty="0"/>
            </a:br>
            <a:r>
              <a:rPr lang="en-US" sz="1400" u="sng" dirty="0"/>
              <a:t>Analysis</a:t>
            </a:r>
            <a:r>
              <a:rPr lang="en-US" sz="1400" dirty="0"/>
              <a:t> (4 to 10 pages): Your results.  Follow an outline/structured format- rather that free-flowing text.  - This is the body of the paper - include a small chart for each key variable in your survey and then follow each individual variable analysis by trying to show how some of the variables may be related and comment on the p-value (clearly) for any test of significance used.  Make sure you explain how the contingency table shows how/if the relationship is significant.</a:t>
            </a:r>
            <a:br>
              <a:rPr lang="en-US" sz="1400" dirty="0"/>
            </a:br>
            <a:r>
              <a:rPr lang="en-US" sz="1400" dirty="0"/>
              <a:t> </a:t>
            </a:r>
            <a:br>
              <a:rPr lang="en-US" sz="1400" dirty="0"/>
            </a:br>
            <a:r>
              <a:rPr lang="en-US" sz="1400" u="sng" dirty="0"/>
              <a:t>Results</a:t>
            </a:r>
            <a:r>
              <a:rPr lang="en-US" sz="1400" dirty="0"/>
              <a:t> (1 to 2 pages): Highlight what was found in your analysis… best way is to follow an easy-to-read table or use outline format (bullets). </a:t>
            </a:r>
            <a:br>
              <a:rPr lang="en-US" sz="1400" dirty="0"/>
            </a:br>
            <a:r>
              <a:rPr lang="en-US" sz="1400" dirty="0"/>
              <a:t> </a:t>
            </a:r>
            <a:br>
              <a:rPr lang="en-US" sz="1400" dirty="0"/>
            </a:br>
            <a:r>
              <a:rPr lang="en-US" sz="1400" u="sng" dirty="0"/>
              <a:t>Conclusion</a:t>
            </a:r>
            <a:r>
              <a:rPr lang="en-US" sz="1400" dirty="0"/>
              <a:t> (1 page):  Any comments/interpretations of results that may need further research to be substantiated, suggestions to others for further research.  Ex.  You may have found out that some of your questions were confusing to some people who took your survey, explain what you would do if you were to redo your survey from scratch.</a:t>
            </a:r>
            <a:br>
              <a:rPr lang="en-US" sz="1400" dirty="0"/>
            </a:br>
            <a:endParaRPr lang="en-US" sz="1400" dirty="0"/>
          </a:p>
        </p:txBody>
      </p:sp>
    </p:spTree>
    <p:extLst>
      <p:ext uri="{BB962C8B-B14F-4D97-AF65-F5344CB8AC3E}">
        <p14:creationId xmlns:p14="http://schemas.microsoft.com/office/powerpoint/2010/main" val="37399656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0F126-ED27-D058-4F35-464E1F7A7869}"/>
              </a:ext>
            </a:extLst>
          </p:cNvPr>
          <p:cNvSpPr>
            <a:spLocks noGrp="1"/>
          </p:cNvSpPr>
          <p:nvPr>
            <p:ph type="title"/>
          </p:nvPr>
        </p:nvSpPr>
        <p:spPr>
          <a:xfrm>
            <a:off x="521208" y="978408"/>
            <a:ext cx="11155680" cy="987552"/>
          </a:xfrm>
        </p:spPr>
        <p:txBody>
          <a:bodyPr>
            <a:noAutofit/>
          </a:bodyPr>
          <a:lstStyle/>
          <a:p>
            <a:r>
              <a:rPr lang="en-US" sz="3600" dirty="0"/>
              <a:t>Examples of relationships students have explored and found consistently to be statistically significant</a:t>
            </a:r>
          </a:p>
        </p:txBody>
      </p:sp>
      <p:sp>
        <p:nvSpPr>
          <p:cNvPr id="6" name="TextBox 5">
            <a:extLst>
              <a:ext uri="{FF2B5EF4-FFF2-40B4-BE49-F238E27FC236}">
                <a16:creationId xmlns:a16="http://schemas.microsoft.com/office/drawing/2014/main" id="{D9627647-F726-1F6B-0B3F-F3901BA87886}"/>
              </a:ext>
            </a:extLst>
          </p:cNvPr>
          <p:cNvSpPr txBox="1"/>
          <p:nvPr/>
        </p:nvSpPr>
        <p:spPr>
          <a:xfrm>
            <a:off x="681990" y="2306336"/>
            <a:ext cx="5228082" cy="4069384"/>
          </a:xfrm>
          <a:prstGeom prst="rect">
            <a:avLst/>
          </a:prstGeom>
          <a:noFill/>
        </p:spPr>
        <p:txBody>
          <a:bodyPr wrap="square">
            <a:spAutoFit/>
          </a:bodyPr>
          <a:lstStyle/>
          <a:p>
            <a:pPr marL="342900" marR="0" lvl="0" indent="-342900">
              <a:lnSpc>
                <a:spcPct val="107000"/>
              </a:lnSpc>
              <a:buFont typeface="+mj-lt"/>
              <a:buAutoNum type="arabi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Political affiliation (Democrat/Republican) versus:	</a:t>
            </a:r>
          </a:p>
          <a:p>
            <a:pPr marL="742950" marR="0" lvl="1" indent="-285750">
              <a:lnSpc>
                <a:spcPct val="107000"/>
              </a:lnSpc>
              <a:buFont typeface="+mj-lt"/>
              <a:buAutoNum type="alphaL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Should we finish border wall (yes/no)</a:t>
            </a:r>
          </a:p>
          <a:p>
            <a:pPr marL="742950" marR="0" lvl="1" indent="-285750">
              <a:lnSpc>
                <a:spcPct val="107000"/>
              </a:lnSpc>
              <a:buFont typeface="+mj-lt"/>
              <a:buAutoNum type="alphaL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Stance on Abortion (pro-choice/pro-life)</a:t>
            </a:r>
          </a:p>
          <a:p>
            <a:pPr marL="742950" marR="0" lvl="1" indent="-285750">
              <a:lnSpc>
                <a:spcPct val="107000"/>
              </a:lnSpc>
              <a:buFont typeface="+mj-lt"/>
              <a:buAutoNum type="alphaL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Support ban on assault weapons (yes/no)</a:t>
            </a:r>
          </a:p>
          <a:p>
            <a:pPr marL="742950" marR="0" lvl="1" indent="-285750">
              <a:lnSpc>
                <a:spcPct val="107000"/>
              </a:lnSpc>
              <a:buFont typeface="+mj-lt"/>
              <a:buAutoNum type="alphaL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Do you own a gun?</a:t>
            </a:r>
          </a:p>
          <a:p>
            <a:pPr marL="742950" marR="0" lvl="1" indent="-285750">
              <a:lnSpc>
                <a:spcPct val="107000"/>
              </a:lnSpc>
              <a:buFont typeface="+mj-lt"/>
              <a:buAutoNum type="alphaL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Support death penalty (yes/no)</a:t>
            </a:r>
          </a:p>
          <a:p>
            <a:pPr marL="742950" marR="0" lvl="1" indent="-285750">
              <a:lnSpc>
                <a:spcPct val="107000"/>
              </a:lnSpc>
              <a:buFont typeface="+mj-lt"/>
              <a:buAutoNum type="alphaL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Support marijuana legalization (yes/no)</a:t>
            </a:r>
          </a:p>
          <a:p>
            <a:pPr marL="742950" marR="0" lvl="1" indent="-285750">
              <a:lnSpc>
                <a:spcPct val="107000"/>
              </a:lnSpc>
              <a:buFont typeface="+mj-lt"/>
              <a:buAutoNum type="alphaL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Support school vouchers (reduction in private school fees)</a:t>
            </a:r>
          </a:p>
          <a:p>
            <a:pPr marL="742950" marR="0" lvl="1" indent="-285750">
              <a:lnSpc>
                <a:spcPct val="107000"/>
              </a:lnSpc>
              <a:buFont typeface="+mj-lt"/>
              <a:buAutoNum type="alphaL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Know what Bull vs Bear relates to </a:t>
            </a:r>
          </a:p>
          <a:p>
            <a:pPr marL="742950" marR="0" lvl="1" indent="-285750">
              <a:lnSpc>
                <a:spcPct val="107000"/>
              </a:lnSpc>
              <a:buFont typeface="+mj-lt"/>
              <a:buAutoNum type="alphaL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Are interested in current events/keep up with politics/news</a:t>
            </a:r>
          </a:p>
          <a:p>
            <a:pPr marL="742950" marR="0" lvl="1" indent="-285750">
              <a:lnSpc>
                <a:spcPct val="107000"/>
              </a:lnSpc>
              <a:buFont typeface="+mj-lt"/>
              <a:buAutoNum type="alphaL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Belief that racism is still a major issue in the U.S.</a:t>
            </a:r>
          </a:p>
          <a:p>
            <a:pPr marL="742950" marR="0" lvl="1" indent="-285750">
              <a:lnSpc>
                <a:spcPct val="107000"/>
              </a:lnSpc>
              <a:buFont typeface="+mj-lt"/>
              <a:buAutoNum type="alphaL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Belief that government corruption is a major issue in the U.S.</a:t>
            </a:r>
          </a:p>
          <a:p>
            <a:pPr marL="342900" marR="0" lvl="0" indent="-342900">
              <a:lnSpc>
                <a:spcPct val="107000"/>
              </a:lnSpc>
              <a:buFont typeface="+mj-lt"/>
              <a:buAutoNum type="arabi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Belief in God vs Want to have kids</a:t>
            </a:r>
          </a:p>
          <a:p>
            <a:pPr marL="342900" marR="0" lvl="0" indent="-342900">
              <a:lnSpc>
                <a:spcPct val="107000"/>
              </a:lnSpc>
              <a:buFont typeface="+mj-lt"/>
              <a:buAutoNum type="arabi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Had a childhood trauma vs feel like they have a good work/life balance in later life</a:t>
            </a:r>
          </a:p>
          <a:p>
            <a:pPr marL="342900" marR="0" lvl="0" indent="-342900">
              <a:lnSpc>
                <a:spcPct val="107000"/>
              </a:lnSpc>
              <a:buFont typeface="+mj-lt"/>
              <a:buAutoNum type="arabi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Have high cholesterol or high blood pressure vs Are obese</a:t>
            </a:r>
          </a:p>
          <a:p>
            <a:pPr marL="342900" marR="0" lvl="0" indent="-342900">
              <a:lnSpc>
                <a:spcPct val="107000"/>
              </a:lnSpc>
              <a:buFont typeface="+mj-lt"/>
              <a:buAutoNum type="arabi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Are you a procrastinator vs Are you a night owl</a:t>
            </a:r>
          </a:p>
          <a:p>
            <a:pPr marL="342900" marR="0" lvl="0" indent="-342900">
              <a:lnSpc>
                <a:spcPct val="107000"/>
              </a:lnSpc>
              <a:buFont typeface="+mj-lt"/>
              <a:buAutoNum type="arabi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Gender (M/F) vs </a:t>
            </a:r>
          </a:p>
          <a:p>
            <a:pPr marL="742950" marR="0" lvl="1" indent="-285750">
              <a:lnSpc>
                <a:spcPct val="107000"/>
              </a:lnSpc>
              <a:buFont typeface="+mj-lt"/>
              <a:buAutoNum type="alphaL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Believe in Fate</a:t>
            </a:r>
          </a:p>
          <a:p>
            <a:pPr marL="742950" marR="0" lvl="1" indent="-285750">
              <a:lnSpc>
                <a:spcPct val="107000"/>
              </a:lnSpc>
              <a:buFont typeface="+mj-lt"/>
              <a:buAutoNum type="alphaL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Cried in last month</a:t>
            </a:r>
          </a:p>
          <a:p>
            <a:pPr marL="742950" marR="0" lvl="1" indent="-285750">
              <a:lnSpc>
                <a:spcPct val="107000"/>
              </a:lnSpc>
              <a:buFont typeface="+mj-lt"/>
              <a:buAutoNum type="alphaL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Would consider adopting a child </a:t>
            </a:r>
          </a:p>
          <a:p>
            <a:pPr marL="742950" marR="0" lvl="1" indent="-285750">
              <a:lnSpc>
                <a:spcPct val="107000"/>
              </a:lnSpc>
              <a:buFont typeface="+mj-lt"/>
              <a:buAutoNum type="alphaL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Read books for fun</a:t>
            </a:r>
          </a:p>
          <a:p>
            <a:pPr marL="742950" marR="0" lvl="1" indent="-285750">
              <a:lnSpc>
                <a:spcPct val="107000"/>
              </a:lnSpc>
              <a:spcAft>
                <a:spcPts val="800"/>
              </a:spcAft>
              <a:buFont typeface="+mj-lt"/>
              <a:buAutoNum type="alphaLcPeriod"/>
            </a:pPr>
            <a:r>
              <a:rPr lang="en-US" sz="1100" dirty="0">
                <a:effectLst/>
                <a:latin typeface="Calibri" panose="020F0502020204030204" pitchFamily="34" charset="0"/>
                <a:ea typeface="Calibri" panose="020F0502020204030204" pitchFamily="34" charset="0"/>
                <a:cs typeface="Times New Roman" panose="02020603050405020304" pitchFamily="18" charset="0"/>
              </a:rPr>
              <a:t>Gone to gym in last week</a:t>
            </a:r>
          </a:p>
        </p:txBody>
      </p:sp>
      <p:sp>
        <p:nvSpPr>
          <p:cNvPr id="7" name="TextBox 6">
            <a:extLst>
              <a:ext uri="{FF2B5EF4-FFF2-40B4-BE49-F238E27FC236}">
                <a16:creationId xmlns:a16="http://schemas.microsoft.com/office/drawing/2014/main" id="{1D70E4A6-8B60-F56A-64A2-F7B0E2D5E1D5}"/>
              </a:ext>
            </a:extLst>
          </p:cNvPr>
          <p:cNvSpPr txBox="1"/>
          <p:nvPr/>
        </p:nvSpPr>
        <p:spPr>
          <a:xfrm>
            <a:off x="6281930" y="2306336"/>
            <a:ext cx="5522976" cy="3810980"/>
          </a:xfrm>
          <a:prstGeom prst="rect">
            <a:avLst/>
          </a:prstGeom>
          <a:noFill/>
        </p:spPr>
        <p:txBody>
          <a:bodyPr wrap="square" rtlCol="0">
            <a:spAutoFit/>
          </a:bodyPr>
          <a:lstStyle/>
          <a:p>
            <a:pPr lvl="0">
              <a:lnSpc>
                <a:spcPct val="107000"/>
              </a:lnSpc>
              <a:buFont typeface="+mj-lt"/>
            </a:pPr>
            <a:r>
              <a:rPr lang="en-US" sz="1100" dirty="0">
                <a:latin typeface="Calibri" panose="020F0502020204030204" pitchFamily="34" charset="0"/>
                <a:ea typeface="Calibri" panose="020F0502020204030204" pitchFamily="34" charset="0"/>
                <a:cs typeface="Times New Roman" panose="02020603050405020304" pitchFamily="18" charset="0"/>
              </a:rPr>
              <a:t>7.   Introvert/Extrovert vs Risk taker/Safety first</a:t>
            </a:r>
          </a:p>
          <a:p>
            <a:pPr lvl="0">
              <a:lnSpc>
                <a:spcPct val="107000"/>
              </a:lnSpc>
              <a:buFont typeface="+mj-lt"/>
            </a:pPr>
            <a:r>
              <a:rPr lang="en-US" sz="1100" dirty="0">
                <a:latin typeface="Calibri" panose="020F0502020204030204" pitchFamily="34" charset="0"/>
                <a:ea typeface="Calibri" panose="020F0502020204030204" pitchFamily="34" charset="0"/>
                <a:cs typeface="Times New Roman" panose="02020603050405020304" pitchFamily="18" charset="0"/>
              </a:rPr>
              <a:t>8.   Diagnosed mental issue vs </a:t>
            </a:r>
          </a:p>
          <a:p>
            <a:pPr lvl="1">
              <a:lnSpc>
                <a:spcPct val="107000"/>
              </a:lnSpc>
              <a:buFont typeface="+mj-lt"/>
            </a:pPr>
            <a:r>
              <a:rPr lang="en-US" sz="1100" dirty="0">
                <a:latin typeface="Calibri" panose="020F0502020204030204" pitchFamily="34" charset="0"/>
                <a:ea typeface="Calibri" panose="020F0502020204030204" pitchFamily="34" charset="0"/>
                <a:cs typeface="Times New Roman" panose="02020603050405020304" pitchFamily="18" charset="0"/>
              </a:rPr>
              <a:t>a. Have rejection sensitivity</a:t>
            </a:r>
          </a:p>
          <a:p>
            <a:pPr lvl="1">
              <a:lnSpc>
                <a:spcPct val="107000"/>
              </a:lnSpc>
              <a:buFont typeface="+mj-lt"/>
            </a:pPr>
            <a:r>
              <a:rPr lang="en-US" sz="1100" dirty="0">
                <a:latin typeface="Calibri" panose="020F0502020204030204" pitchFamily="34" charset="0"/>
                <a:ea typeface="Calibri" panose="020F0502020204030204" pitchFamily="34" charset="0"/>
                <a:cs typeface="Times New Roman" panose="02020603050405020304" pitchFamily="18" charset="0"/>
              </a:rPr>
              <a:t>b. Have cried in the last week</a:t>
            </a:r>
          </a:p>
          <a:p>
            <a:pPr lvl="1">
              <a:lnSpc>
                <a:spcPct val="107000"/>
              </a:lnSpc>
              <a:buFont typeface="+mj-lt"/>
            </a:pPr>
            <a:r>
              <a:rPr lang="en-US" sz="1100" dirty="0">
                <a:latin typeface="Calibri" panose="020F0502020204030204" pitchFamily="34" charset="0"/>
                <a:ea typeface="Calibri" panose="020F0502020204030204" pitchFamily="34" charset="0"/>
                <a:cs typeface="Times New Roman" panose="02020603050405020304" pitchFamily="18" charset="0"/>
              </a:rPr>
              <a:t>c. Have trouble sleeping</a:t>
            </a:r>
          </a:p>
          <a:p>
            <a:pPr lvl="1">
              <a:lnSpc>
                <a:spcPct val="107000"/>
              </a:lnSpc>
              <a:buFont typeface="+mj-lt"/>
            </a:pPr>
            <a:r>
              <a:rPr lang="en-US" sz="1100" dirty="0">
                <a:latin typeface="Calibri" panose="020F0502020204030204" pitchFamily="34" charset="0"/>
                <a:ea typeface="Calibri" panose="020F0502020204030204" pitchFamily="34" charset="0"/>
                <a:cs typeface="Times New Roman" panose="02020603050405020304" pitchFamily="18" charset="0"/>
              </a:rPr>
              <a:t>d. Have negative self-perception of one’s body</a:t>
            </a:r>
          </a:p>
          <a:p>
            <a:pPr lvl="0">
              <a:lnSpc>
                <a:spcPct val="107000"/>
              </a:lnSpc>
              <a:buFont typeface="+mj-lt"/>
            </a:pPr>
            <a:r>
              <a:rPr lang="en-US" sz="1100" dirty="0">
                <a:latin typeface="Calibri" panose="020F0502020204030204" pitchFamily="34" charset="0"/>
                <a:ea typeface="Calibri" panose="020F0502020204030204" pitchFamily="34" charset="0"/>
                <a:cs typeface="Times New Roman" panose="02020603050405020304" pitchFamily="18" charset="0"/>
              </a:rPr>
              <a:t>9.     Can hold multiple conversations at once vs prefer to work alone or in a group</a:t>
            </a:r>
          </a:p>
          <a:p>
            <a:pPr lvl="0">
              <a:lnSpc>
                <a:spcPct val="107000"/>
              </a:lnSpc>
              <a:buFont typeface="+mj-lt"/>
            </a:pPr>
            <a:r>
              <a:rPr lang="en-US" sz="1100" dirty="0">
                <a:latin typeface="Calibri" panose="020F0502020204030204" pitchFamily="34" charset="0"/>
                <a:ea typeface="Calibri" panose="020F0502020204030204" pitchFamily="34" charset="0"/>
                <a:cs typeface="Times New Roman" panose="02020603050405020304" pitchFamily="18" charset="0"/>
              </a:rPr>
              <a:t>10.   Do you practice yoga or meditation vs Do you garden</a:t>
            </a:r>
          </a:p>
          <a:p>
            <a:pPr lvl="0">
              <a:lnSpc>
                <a:spcPct val="107000"/>
              </a:lnSpc>
              <a:buFont typeface="+mj-lt"/>
            </a:pPr>
            <a:r>
              <a:rPr lang="en-US" sz="1100" dirty="0">
                <a:latin typeface="Calibri" panose="020F0502020204030204" pitchFamily="34" charset="0"/>
                <a:ea typeface="Calibri" panose="020F0502020204030204" pitchFamily="34" charset="0"/>
                <a:cs typeface="Times New Roman" panose="02020603050405020304" pitchFamily="18" charset="0"/>
              </a:rPr>
              <a:t>11.   Do you consider yourself to be a very happy and optimistic person vs:</a:t>
            </a:r>
          </a:p>
          <a:p>
            <a:pPr lvl="1">
              <a:lnSpc>
                <a:spcPct val="107000"/>
              </a:lnSpc>
              <a:buFont typeface="+mj-lt"/>
            </a:pPr>
            <a:r>
              <a:rPr lang="en-US" sz="1100" dirty="0">
                <a:latin typeface="Calibri" panose="020F0502020204030204" pitchFamily="34" charset="0"/>
                <a:ea typeface="Calibri" panose="020F0502020204030204" pitchFamily="34" charset="0"/>
                <a:cs typeface="Times New Roman" panose="02020603050405020304" pitchFamily="18" charset="0"/>
              </a:rPr>
              <a:t>a. Believe in miracles</a:t>
            </a:r>
          </a:p>
          <a:p>
            <a:pPr lvl="1">
              <a:lnSpc>
                <a:spcPct val="107000"/>
              </a:lnSpc>
              <a:buFont typeface="+mj-lt"/>
            </a:pPr>
            <a:r>
              <a:rPr lang="en-US" sz="1100" dirty="0">
                <a:latin typeface="Calibri" panose="020F0502020204030204" pitchFamily="34" charset="0"/>
                <a:ea typeface="Calibri" panose="020F0502020204030204" pitchFamily="34" charset="0"/>
                <a:cs typeface="Times New Roman" panose="02020603050405020304" pitchFamily="18" charset="0"/>
              </a:rPr>
              <a:t>b. Exercise regularly</a:t>
            </a:r>
          </a:p>
          <a:p>
            <a:pPr lvl="1">
              <a:lnSpc>
                <a:spcPct val="107000"/>
              </a:lnSpc>
              <a:buFont typeface="+mj-lt"/>
            </a:pPr>
            <a:r>
              <a:rPr lang="en-US" sz="1100" dirty="0">
                <a:latin typeface="Calibri" panose="020F0502020204030204" pitchFamily="34" charset="0"/>
                <a:ea typeface="Calibri" panose="020F0502020204030204" pitchFamily="34" charset="0"/>
                <a:cs typeface="Times New Roman" panose="02020603050405020304" pitchFamily="18" charset="0"/>
              </a:rPr>
              <a:t>c. Consider self to be religious</a:t>
            </a:r>
          </a:p>
          <a:p>
            <a:pPr lvl="1">
              <a:lnSpc>
                <a:spcPct val="107000"/>
              </a:lnSpc>
              <a:buFont typeface="+mj-lt"/>
            </a:pPr>
            <a:r>
              <a:rPr lang="en-US" sz="1100" dirty="0">
                <a:latin typeface="Calibri" panose="020F0502020204030204" pitchFamily="34" charset="0"/>
                <a:ea typeface="Calibri" panose="020F0502020204030204" pitchFamily="34" charset="0"/>
                <a:cs typeface="Times New Roman" panose="02020603050405020304" pitchFamily="18" charset="0"/>
              </a:rPr>
              <a:t>d. Are married or plan to be in the future</a:t>
            </a:r>
          </a:p>
          <a:p>
            <a:pPr lvl="1">
              <a:lnSpc>
                <a:spcPct val="107000"/>
              </a:lnSpc>
              <a:buFont typeface="+mj-lt"/>
            </a:pPr>
            <a:r>
              <a:rPr lang="en-US" sz="1100" dirty="0">
                <a:latin typeface="Calibri" panose="020F0502020204030204" pitchFamily="34" charset="0"/>
                <a:ea typeface="Calibri" panose="020F0502020204030204" pitchFamily="34" charset="0"/>
                <a:cs typeface="Times New Roman" panose="02020603050405020304" pitchFamily="18" charset="0"/>
              </a:rPr>
              <a:t>e. Have a good relationship with parents</a:t>
            </a:r>
          </a:p>
          <a:p>
            <a:pPr lvl="0">
              <a:lnSpc>
                <a:spcPct val="107000"/>
              </a:lnSpc>
              <a:buFont typeface="+mj-lt"/>
            </a:pPr>
            <a:r>
              <a:rPr lang="en-US" sz="1100" dirty="0">
                <a:latin typeface="Calibri" panose="020F0502020204030204" pitchFamily="34" charset="0"/>
                <a:ea typeface="Calibri" panose="020F0502020204030204" pitchFamily="34" charset="0"/>
                <a:cs typeface="Times New Roman" panose="02020603050405020304" pitchFamily="18" charset="0"/>
              </a:rPr>
              <a:t>12.   Are you an athlete vs Do you generally eat a healthy/balanced diet?</a:t>
            </a:r>
          </a:p>
          <a:p>
            <a:pPr lvl="0">
              <a:lnSpc>
                <a:spcPct val="107000"/>
              </a:lnSpc>
              <a:buFont typeface="+mj-lt"/>
            </a:pPr>
            <a:r>
              <a:rPr lang="en-US" sz="1100" dirty="0">
                <a:latin typeface="Calibri" panose="020F0502020204030204" pitchFamily="34" charset="0"/>
                <a:ea typeface="Calibri" panose="020F0502020204030204" pitchFamily="34" charset="0"/>
                <a:cs typeface="Times New Roman" panose="02020603050405020304" pitchFamily="18" charset="0"/>
              </a:rPr>
              <a:t>13.   Exercise regularly vs</a:t>
            </a:r>
          </a:p>
          <a:p>
            <a:pPr lvl="1">
              <a:lnSpc>
                <a:spcPct val="107000"/>
              </a:lnSpc>
              <a:buFont typeface="+mj-lt"/>
            </a:pPr>
            <a:r>
              <a:rPr lang="en-US" sz="1100" dirty="0">
                <a:latin typeface="Calibri" panose="020F0502020204030204" pitchFamily="34" charset="0"/>
                <a:ea typeface="Calibri" panose="020F0502020204030204" pitchFamily="34" charset="0"/>
                <a:cs typeface="Times New Roman" panose="02020603050405020304" pitchFamily="18" charset="0"/>
              </a:rPr>
              <a:t>a. Content with physical appearance</a:t>
            </a:r>
          </a:p>
          <a:p>
            <a:pPr lvl="1">
              <a:lnSpc>
                <a:spcPct val="107000"/>
              </a:lnSpc>
              <a:buFont typeface="+mj-lt"/>
            </a:pPr>
            <a:r>
              <a:rPr lang="en-US" sz="1100" dirty="0">
                <a:latin typeface="Calibri" panose="020F0502020204030204" pitchFamily="34" charset="0"/>
                <a:ea typeface="Calibri" panose="020F0502020204030204" pitchFamily="34" charset="0"/>
                <a:cs typeface="Times New Roman" panose="02020603050405020304" pitchFamily="18" charset="0"/>
              </a:rPr>
              <a:t>b. Happiness/Less likely to feel overwhelmed (“Do you often feel overwhelmed?” </a:t>
            </a:r>
          </a:p>
          <a:p>
            <a:pPr lvl="1">
              <a:lnSpc>
                <a:spcPct val="107000"/>
              </a:lnSpc>
              <a:buFont typeface="+mj-lt"/>
            </a:pPr>
            <a:r>
              <a:rPr lang="en-US" sz="1100" dirty="0">
                <a:latin typeface="Calibri" panose="020F0502020204030204" pitchFamily="34" charset="0"/>
                <a:ea typeface="Calibri" panose="020F0502020204030204" pitchFamily="34" charset="0"/>
                <a:cs typeface="Times New Roman" panose="02020603050405020304" pitchFamily="18" charset="0"/>
              </a:rPr>
              <a:t>c. yes/no)</a:t>
            </a:r>
          </a:p>
          <a:p>
            <a:endParaRPr lang="en-US" dirty="0"/>
          </a:p>
        </p:txBody>
      </p:sp>
    </p:spTree>
    <p:extLst>
      <p:ext uri="{BB962C8B-B14F-4D97-AF65-F5344CB8AC3E}">
        <p14:creationId xmlns:p14="http://schemas.microsoft.com/office/powerpoint/2010/main" val="2564283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3891A-05A7-896F-C6DB-674F219213A1}"/>
              </a:ext>
            </a:extLst>
          </p:cNvPr>
          <p:cNvSpPr>
            <a:spLocks noGrp="1"/>
          </p:cNvSpPr>
          <p:nvPr>
            <p:ph type="title"/>
          </p:nvPr>
        </p:nvSpPr>
        <p:spPr>
          <a:xfrm>
            <a:off x="518160" y="859536"/>
            <a:ext cx="11155680" cy="1463040"/>
          </a:xfrm>
        </p:spPr>
        <p:txBody>
          <a:bodyPr>
            <a:normAutofit fontScale="90000"/>
          </a:bodyPr>
          <a:lstStyle/>
          <a:p>
            <a:r>
              <a:rPr lang="en-US" dirty="0"/>
              <a:t>Sample papers and Excel Templates are provided as guides to help with hypotheses</a:t>
            </a:r>
          </a:p>
        </p:txBody>
      </p:sp>
      <p:pic>
        <p:nvPicPr>
          <p:cNvPr id="4" name="Picture 3">
            <a:extLst>
              <a:ext uri="{FF2B5EF4-FFF2-40B4-BE49-F238E27FC236}">
                <a16:creationId xmlns:a16="http://schemas.microsoft.com/office/drawing/2014/main" id="{3461462C-B35F-BA45-1A3C-A3094428892A}"/>
              </a:ext>
            </a:extLst>
          </p:cNvPr>
          <p:cNvPicPr>
            <a:picLocks noChangeAspect="1"/>
          </p:cNvPicPr>
          <p:nvPr/>
        </p:nvPicPr>
        <p:blipFill>
          <a:blip r:embed="rId2"/>
          <a:srcRect t="17733" r="52265" b="14444"/>
          <a:stretch>
            <a:fillRect/>
          </a:stretch>
        </p:blipFill>
        <p:spPr>
          <a:xfrm>
            <a:off x="341947" y="2322576"/>
            <a:ext cx="10353675" cy="4137403"/>
          </a:xfrm>
          <a:prstGeom prst="rect">
            <a:avLst/>
          </a:prstGeom>
        </p:spPr>
      </p:pic>
    </p:spTree>
    <p:extLst>
      <p:ext uri="{BB962C8B-B14F-4D97-AF65-F5344CB8AC3E}">
        <p14:creationId xmlns:p14="http://schemas.microsoft.com/office/powerpoint/2010/main" val="21174324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275C1-585D-5EBE-26C5-EAAAF5DB1CF6}"/>
              </a:ext>
            </a:extLst>
          </p:cNvPr>
          <p:cNvSpPr>
            <a:spLocks noGrp="1"/>
          </p:cNvSpPr>
          <p:nvPr>
            <p:ph type="title"/>
          </p:nvPr>
        </p:nvSpPr>
        <p:spPr>
          <a:xfrm>
            <a:off x="518160" y="758952"/>
            <a:ext cx="5577840" cy="1024128"/>
          </a:xfrm>
        </p:spPr>
        <p:txBody>
          <a:bodyPr>
            <a:normAutofit fontScale="90000"/>
          </a:bodyPr>
          <a:lstStyle/>
          <a:p>
            <a:r>
              <a:rPr lang="en-US" sz="3200" dirty="0"/>
              <a:t>A grading rubric makes grading the papers a little easier</a:t>
            </a:r>
          </a:p>
        </p:txBody>
      </p:sp>
      <p:sp>
        <p:nvSpPr>
          <p:cNvPr id="3" name="TextBox 2">
            <a:extLst>
              <a:ext uri="{FF2B5EF4-FFF2-40B4-BE49-F238E27FC236}">
                <a16:creationId xmlns:a16="http://schemas.microsoft.com/office/drawing/2014/main" id="{3AEB35D3-995D-EF1D-A8D5-5E7480067A26}"/>
              </a:ext>
            </a:extLst>
          </p:cNvPr>
          <p:cNvSpPr txBox="1"/>
          <p:nvPr/>
        </p:nvSpPr>
        <p:spPr>
          <a:xfrm>
            <a:off x="646176" y="1975603"/>
            <a:ext cx="4946904" cy="4364593"/>
          </a:xfrm>
          <a:prstGeom prst="rect">
            <a:avLst/>
          </a:prstGeom>
          <a:noFill/>
        </p:spPr>
        <p:txBody>
          <a:bodyPr wrap="square" rtlCol="0">
            <a:spAutoFit/>
          </a:bodyPr>
          <a:lstStyle/>
          <a:p>
            <a:pPr marL="342900" marR="0" lvl="0" indent="-342900">
              <a:lnSpc>
                <a:spcPct val="107000"/>
              </a:lnSpc>
              <a:buFont typeface="+mj-lt"/>
              <a:buAutoNum type="arabicPeriod"/>
            </a:pPr>
            <a:r>
              <a:rPr lang="en-US" sz="1050" b="1" kern="100" dirty="0">
                <a:effectLst/>
                <a:latin typeface="Times New Roman" panose="02020603050405020304" pitchFamily="18" charset="0"/>
                <a:ea typeface="Calibri" panose="020F0502020204030204" pitchFamily="34" charset="0"/>
                <a:cs typeface="Times New Roman" panose="02020603050405020304" pitchFamily="18" charset="0"/>
              </a:rPr>
              <a:t>Was paper submitted by the deadline?</a:t>
            </a:r>
            <a:r>
              <a:rPr lang="en-US" sz="105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050" b="1" kern="100" dirty="0">
                <a:effectLst/>
                <a:latin typeface="Times New Roman" panose="02020603050405020304" pitchFamily="18" charset="0"/>
                <a:ea typeface="Calibri" panose="020F0502020204030204" pitchFamily="34" charset="0"/>
                <a:cs typeface="Times New Roman" panose="02020603050405020304" pitchFamily="18" charset="0"/>
              </a:rPr>
              <a:t>Up to 5pts/day for late papers</a:t>
            </a:r>
            <a:r>
              <a:rPr lang="en-US" sz="1050" kern="100" dirty="0">
                <a:effectLst/>
                <a:latin typeface="Times New Roman" panose="02020603050405020304" pitchFamily="18" charset="0"/>
                <a:ea typeface="Calibri" panose="020F0502020204030204" pitchFamily="34" charset="0"/>
                <a:cs typeface="Times New Roman" panose="02020603050405020304" pitchFamily="18" charset="0"/>
              </a:rPr>
              <a:t>.  If you are only a few hours late, submit your paper at 5am the next day after due, only 1 or 2 points will be deducted, but if you submit your paper a full 24 hours late 5 points will be deducted up to a maximum of 15 points if you submit your paper just before grades are due on Monday.</a:t>
            </a:r>
            <a:endParaRPr lang="en-US" sz="1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buFont typeface="+mj-lt"/>
              <a:buAutoNum type="arabicPeriod"/>
            </a:pPr>
            <a:r>
              <a:rPr lang="en-US" sz="1050" b="1" kern="100" dirty="0">
                <a:effectLst/>
                <a:latin typeface="Times New Roman" panose="02020603050405020304" pitchFamily="18" charset="0"/>
                <a:ea typeface="Calibri" panose="020F0502020204030204" pitchFamily="34" charset="0"/>
                <a:cs typeface="Times New Roman" panose="02020603050405020304" pitchFamily="18" charset="0"/>
              </a:rPr>
              <a:t>Was your Excel data file included?  15 pts.</a:t>
            </a:r>
            <a:r>
              <a:rPr lang="en-US" sz="1050" kern="100" dirty="0">
                <a:effectLst/>
                <a:latin typeface="Times New Roman" panose="02020603050405020304" pitchFamily="18" charset="0"/>
                <a:ea typeface="Calibri" panose="020F0502020204030204" pitchFamily="34" charset="0"/>
                <a:cs typeface="Times New Roman" panose="02020603050405020304" pitchFamily="18" charset="0"/>
              </a:rPr>
              <a:t>  You need to include your Excel data file including all the data you collected.  Make sure it is an .</a:t>
            </a:r>
            <a:r>
              <a:rPr lang="en-US" sz="1050" kern="100" dirty="0" err="1">
                <a:effectLst/>
                <a:latin typeface="Times New Roman" panose="02020603050405020304" pitchFamily="18" charset="0"/>
                <a:ea typeface="Calibri" panose="020F0502020204030204" pitchFamily="34" charset="0"/>
                <a:cs typeface="Times New Roman" panose="02020603050405020304" pitchFamily="18" charset="0"/>
              </a:rPr>
              <a:t>xls</a:t>
            </a:r>
            <a:r>
              <a:rPr lang="en-US" sz="1050" kern="100" dirty="0">
                <a:effectLst/>
                <a:latin typeface="Times New Roman" panose="02020603050405020304" pitchFamily="18" charset="0"/>
                <a:ea typeface="Calibri" panose="020F0502020204030204" pitchFamily="34" charset="0"/>
                <a:cs typeface="Times New Roman" panose="02020603050405020304" pitchFamily="18" charset="0"/>
              </a:rPr>
              <a:t> (Excel file) not a .pdf file as I may recheck your analysis.</a:t>
            </a:r>
            <a:endParaRPr lang="en-US" sz="1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buFont typeface="+mj-lt"/>
              <a:buAutoNum type="arabicPeriod"/>
            </a:pPr>
            <a:r>
              <a:rPr lang="en-US" sz="1050" b="1" kern="100" dirty="0">
                <a:effectLst/>
                <a:latin typeface="Times New Roman" panose="02020603050405020304" pitchFamily="18" charset="0"/>
                <a:ea typeface="Calibri" panose="020F0502020204030204" pitchFamily="34" charset="0"/>
                <a:cs typeface="Times New Roman" panose="02020603050405020304" pitchFamily="18" charset="0"/>
              </a:rPr>
              <a:t>Did you achieve a minimum sample size of 100? Note: Don’t turn off data collection until you are ready to do your analysis as more data will help you find significant relationships.</a:t>
            </a:r>
            <a:r>
              <a:rPr lang="en-US" sz="1050" kern="1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050" b="1" kern="100" dirty="0">
                <a:effectLst/>
                <a:latin typeface="Times New Roman" panose="02020603050405020304" pitchFamily="18" charset="0"/>
                <a:ea typeface="Calibri" panose="020F0502020204030204" pitchFamily="34" charset="0"/>
                <a:cs typeface="Times New Roman" panose="02020603050405020304" pitchFamily="18" charset="0"/>
              </a:rPr>
              <a:t>15 pts. </a:t>
            </a:r>
            <a:r>
              <a:rPr lang="en-US" sz="1050" kern="100" dirty="0">
                <a:effectLst/>
                <a:latin typeface="Times New Roman" panose="02020603050405020304" pitchFamily="18" charset="0"/>
                <a:ea typeface="Calibri" panose="020F0502020204030204" pitchFamily="34" charset="0"/>
                <a:cs typeface="Times New Roman" panose="02020603050405020304" pitchFamily="18" charset="0"/>
              </a:rPr>
              <a:t>If your sample size is very close to 100 there will only be a small deduction but if you don’t have at least 50 responses, you will likely lose the full 15 points as it will be difficult to establish any significant relationships which is the key part of your analysis.  Think of it like being a prosecuting attorney.  Without a lot of evidence and preparatory work you will not be able to establish significant evidence to link the perpetrator with the crime.  </a:t>
            </a:r>
            <a:endParaRPr lang="en-US" sz="1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buFont typeface="+mj-lt"/>
              <a:buAutoNum type="arabicPeriod"/>
            </a:pPr>
            <a:r>
              <a:rPr lang="en-US" sz="1050" kern="100" dirty="0">
                <a:effectLst/>
                <a:latin typeface="Times New Roman" panose="02020603050405020304" pitchFamily="18" charset="0"/>
                <a:ea typeface="Calibri" panose="020F0502020204030204" pitchFamily="34" charset="0"/>
                <a:cs typeface="Times New Roman" panose="02020603050405020304" pitchFamily="18" charset="0"/>
              </a:rPr>
              <a:t>Basic breakdown of value for paper itself:</a:t>
            </a:r>
            <a:endParaRPr lang="en-US" sz="10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buFont typeface="+mj-lt"/>
              <a:buAutoNum type="alphaLcPeriod"/>
            </a:pPr>
            <a:r>
              <a:rPr lang="en-US" sz="1050" kern="100" dirty="0">
                <a:effectLst/>
                <a:latin typeface="Times New Roman" panose="02020603050405020304" pitchFamily="18" charset="0"/>
                <a:ea typeface="Calibri" panose="020F0502020204030204" pitchFamily="34" charset="0"/>
                <a:cs typeface="Times New Roman" panose="02020603050405020304" pitchFamily="18" charset="0"/>
              </a:rPr>
              <a:t>Abstract/Introduction/Methodology sections: 10%</a:t>
            </a:r>
            <a:endParaRPr lang="en-US" sz="10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buFont typeface="+mj-lt"/>
              <a:buAutoNum type="alphaLcPeriod"/>
            </a:pPr>
            <a:r>
              <a:rPr lang="en-US" sz="1050" kern="100" dirty="0">
                <a:effectLst/>
                <a:latin typeface="Times New Roman" panose="02020603050405020304" pitchFamily="18" charset="0"/>
                <a:ea typeface="Calibri" panose="020F0502020204030204" pitchFamily="34" charset="0"/>
                <a:cs typeface="Times New Roman" panose="02020603050405020304" pitchFamily="18" charset="0"/>
              </a:rPr>
              <a:t>Analysis: 80% </a:t>
            </a:r>
            <a:endParaRPr lang="en-US" sz="100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buFont typeface="+mj-lt"/>
              <a:buAutoNum type="alphaLcPeriod"/>
            </a:pPr>
            <a:r>
              <a:rPr lang="en-US" sz="1050" kern="100" dirty="0">
                <a:effectLst/>
                <a:latin typeface="Times New Roman" panose="02020603050405020304" pitchFamily="18" charset="0"/>
                <a:ea typeface="Calibri" panose="020F0502020204030204" pitchFamily="34" charset="0"/>
                <a:cs typeface="Times New Roman" panose="02020603050405020304" pitchFamily="18" charset="0"/>
              </a:rPr>
              <a:t>Results/Conclusion: 10%</a:t>
            </a:r>
            <a:endParaRPr lang="en-US" sz="1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buFont typeface="+mj-lt"/>
              <a:buAutoNum type="arabicPeriod"/>
            </a:pPr>
            <a:r>
              <a:rPr lang="en-US" sz="1050" b="1" kern="100" dirty="0">
                <a:effectLst/>
                <a:latin typeface="Times New Roman" panose="02020603050405020304" pitchFamily="18" charset="0"/>
                <a:ea typeface="Calibri" panose="020F0502020204030204" pitchFamily="34" charset="0"/>
                <a:cs typeface="Times New Roman" panose="02020603050405020304" pitchFamily="18" charset="0"/>
              </a:rPr>
              <a:t>Clear labels on each section</a:t>
            </a:r>
            <a:r>
              <a:rPr lang="en-US" sz="1050" kern="100" dirty="0">
                <a:effectLst/>
                <a:latin typeface="Times New Roman" panose="02020603050405020304" pitchFamily="18" charset="0"/>
                <a:ea typeface="Calibri" panose="020F0502020204030204" pitchFamily="34" charset="0"/>
                <a:cs typeface="Times New Roman" panose="02020603050405020304" pitchFamily="18" charset="0"/>
              </a:rPr>
              <a:t> (see format): </a:t>
            </a:r>
            <a:r>
              <a:rPr lang="en-US" sz="1050" b="1" kern="100" dirty="0">
                <a:effectLst/>
                <a:latin typeface="Times New Roman" panose="02020603050405020304" pitchFamily="18" charset="0"/>
                <a:ea typeface="Calibri" panose="020F0502020204030204" pitchFamily="34" charset="0"/>
                <a:cs typeface="Times New Roman" panose="02020603050405020304" pitchFamily="18" charset="0"/>
              </a:rPr>
              <a:t>10 pts</a:t>
            </a:r>
            <a:endParaRPr lang="en-US" sz="10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Aft>
                <a:spcPts val="800"/>
              </a:spcAft>
              <a:buFont typeface="+mj-lt"/>
              <a:buAutoNum type="arabicPeriod"/>
            </a:pPr>
            <a:r>
              <a:rPr lang="en-US" sz="1050" kern="100" dirty="0">
                <a:effectLst/>
                <a:latin typeface="Times New Roman" panose="02020603050405020304" pitchFamily="18" charset="0"/>
                <a:ea typeface="Calibri" panose="020F0502020204030204" pitchFamily="34" charset="0"/>
                <a:cs typeface="Times New Roman" panose="02020603050405020304" pitchFamily="18" charset="0"/>
              </a:rPr>
              <a:t>Did student </a:t>
            </a:r>
            <a:r>
              <a:rPr lang="en-US" sz="1050" b="1" kern="100" dirty="0">
                <a:effectLst/>
                <a:latin typeface="Times New Roman" panose="02020603050405020304" pitchFamily="18" charset="0"/>
                <a:ea typeface="Calibri" panose="020F0502020204030204" pitchFamily="34" charset="0"/>
                <a:cs typeface="Times New Roman" panose="02020603050405020304" pitchFamily="18" charset="0"/>
              </a:rPr>
              <a:t>avoid using 1</a:t>
            </a:r>
            <a:r>
              <a:rPr lang="en-US" sz="1050" b="1" kern="100" baseline="30000" dirty="0">
                <a:effectLst/>
                <a:latin typeface="Times New Roman" panose="02020603050405020304" pitchFamily="18" charset="0"/>
                <a:ea typeface="Calibri" panose="020F0502020204030204" pitchFamily="34" charset="0"/>
                <a:cs typeface="Times New Roman" panose="02020603050405020304" pitchFamily="18" charset="0"/>
              </a:rPr>
              <a:t>st</a:t>
            </a:r>
            <a:r>
              <a:rPr lang="en-US" sz="1050" b="1" kern="100" dirty="0">
                <a:effectLst/>
                <a:latin typeface="Times New Roman" panose="02020603050405020304" pitchFamily="18" charset="0"/>
                <a:ea typeface="Calibri" panose="020F0502020204030204" pitchFamily="34" charset="0"/>
                <a:cs typeface="Times New Roman" panose="02020603050405020304" pitchFamily="18" charset="0"/>
              </a:rPr>
              <a:t> person language (“I” or “We”)</a:t>
            </a:r>
            <a:r>
              <a:rPr lang="en-US" sz="1050" kern="100" dirty="0">
                <a:effectLst/>
                <a:latin typeface="Times New Roman" panose="02020603050405020304" pitchFamily="18" charset="0"/>
                <a:ea typeface="Calibri" panose="020F0502020204030204" pitchFamily="34" charset="0"/>
                <a:cs typeface="Times New Roman" panose="02020603050405020304" pitchFamily="18" charset="0"/>
              </a:rPr>
              <a:t>: up to </a:t>
            </a:r>
            <a:r>
              <a:rPr lang="en-US" sz="1050" b="1" kern="100" dirty="0">
                <a:effectLst/>
                <a:latin typeface="Times New Roman" panose="02020603050405020304" pitchFamily="18" charset="0"/>
                <a:ea typeface="Calibri" panose="020F0502020204030204" pitchFamily="34" charset="0"/>
                <a:cs typeface="Times New Roman" panose="02020603050405020304" pitchFamily="18" charset="0"/>
              </a:rPr>
              <a:t>5pt </a:t>
            </a:r>
            <a:r>
              <a:rPr lang="en-US" sz="1050" kern="100" dirty="0">
                <a:effectLst/>
                <a:latin typeface="Times New Roman" panose="02020603050405020304" pitchFamily="18" charset="0"/>
                <a:ea typeface="Calibri" panose="020F0502020204030204" pitchFamily="34" charset="0"/>
                <a:cs typeface="Times New Roman" panose="02020603050405020304" pitchFamily="18" charset="0"/>
              </a:rPr>
              <a:t>deduction if used</a:t>
            </a:r>
            <a:r>
              <a:rPr lang="en-US" sz="1100" kern="1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0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054AD402-7DE5-E286-5120-35A245F30A95}"/>
              </a:ext>
            </a:extLst>
          </p:cNvPr>
          <p:cNvSpPr txBox="1"/>
          <p:nvPr/>
        </p:nvSpPr>
        <p:spPr>
          <a:xfrm>
            <a:off x="5404104" y="630936"/>
            <a:ext cx="6544056" cy="6186245"/>
          </a:xfrm>
          <a:prstGeom prst="rect">
            <a:avLst/>
          </a:prstGeom>
          <a:noFill/>
        </p:spPr>
        <p:txBody>
          <a:bodyPr wrap="square" rtlCol="0">
            <a:spAutoFit/>
          </a:bodyPr>
          <a:lstStyle/>
          <a:p>
            <a:pPr marR="0" lvl="0">
              <a:lnSpc>
                <a:spcPct val="107000"/>
              </a:lnSpc>
            </a:pPr>
            <a:r>
              <a:rPr lang="en-US" sz="950" kern="100" dirty="0">
                <a:effectLst/>
                <a:latin typeface="Times New Roman" panose="02020603050405020304" pitchFamily="18" charset="0"/>
                <a:ea typeface="Calibri" panose="020F0502020204030204" pitchFamily="34" charset="0"/>
                <a:cs typeface="Times New Roman" panose="02020603050405020304" pitchFamily="18" charset="0"/>
              </a:rPr>
              <a:t>7.        Key components needed in the analysis section (80% of your paper)</a:t>
            </a:r>
            <a:endParaRPr lang="en-US" sz="95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buFont typeface="+mj-lt"/>
              <a:buAutoNum type="alphaLcPeriod"/>
            </a:pPr>
            <a:r>
              <a:rPr lang="en-US" sz="950" kern="100" dirty="0">
                <a:effectLst/>
                <a:latin typeface="Times New Roman" panose="02020603050405020304" pitchFamily="18" charset="0"/>
                <a:ea typeface="Calibri" panose="020F0502020204030204" pitchFamily="34" charset="0"/>
                <a:cs typeface="Times New Roman" panose="02020603050405020304" pitchFamily="18" charset="0"/>
              </a:rPr>
              <a:t>Summary of </a:t>
            </a:r>
            <a:r>
              <a:rPr lang="en-US" sz="950" b="1" kern="100" dirty="0">
                <a:effectLst/>
                <a:latin typeface="Times New Roman" panose="02020603050405020304" pitchFamily="18" charset="0"/>
                <a:ea typeface="Calibri" panose="020F0502020204030204" pitchFamily="34" charset="0"/>
                <a:cs typeface="Times New Roman" panose="02020603050405020304" pitchFamily="18" charset="0"/>
              </a:rPr>
              <a:t>each</a:t>
            </a:r>
            <a:r>
              <a:rPr lang="en-US" sz="950" kern="100" dirty="0">
                <a:effectLst/>
                <a:latin typeface="Times New Roman" panose="02020603050405020304" pitchFamily="18" charset="0"/>
                <a:ea typeface="Calibri" panose="020F0502020204030204" pitchFamily="34" charset="0"/>
                <a:cs typeface="Times New Roman" panose="02020603050405020304" pitchFamily="18" charset="0"/>
              </a:rPr>
              <a:t> of your 20 variables (usually a pie chart with a short summary) up to 20 points</a:t>
            </a:r>
            <a:endParaRPr lang="en-US" sz="95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buFont typeface="+mj-lt"/>
              <a:buAutoNum type="alphaLcPeriod"/>
            </a:pPr>
            <a:r>
              <a:rPr lang="en-US" sz="950" kern="100" dirty="0">
                <a:effectLst/>
                <a:latin typeface="Times New Roman" panose="02020603050405020304" pitchFamily="18" charset="0"/>
                <a:ea typeface="Calibri" panose="020F0502020204030204" pitchFamily="34" charset="0"/>
                <a:cs typeface="Times New Roman" panose="02020603050405020304" pitchFamily="18" charset="0"/>
              </a:rPr>
              <a:t>Was at least </a:t>
            </a:r>
            <a:r>
              <a:rPr lang="en-US" sz="950" b="1" kern="100" dirty="0">
                <a:effectLst/>
                <a:latin typeface="Times New Roman" panose="02020603050405020304" pitchFamily="18" charset="0"/>
                <a:ea typeface="Calibri" panose="020F0502020204030204" pitchFamily="34" charset="0"/>
                <a:cs typeface="Times New Roman" panose="02020603050405020304" pitchFamily="18" charset="0"/>
              </a:rPr>
              <a:t>one significant relationship found? 25 pts</a:t>
            </a:r>
            <a:r>
              <a:rPr lang="en-US" sz="950" kern="100" dirty="0">
                <a:effectLst/>
                <a:latin typeface="Times New Roman" panose="02020603050405020304" pitchFamily="18" charset="0"/>
                <a:ea typeface="Calibri" panose="020F0502020204030204" pitchFamily="34" charset="0"/>
                <a:cs typeface="Times New Roman" panose="02020603050405020304" pitchFamily="18" charset="0"/>
              </a:rPr>
              <a:t> (if you didn’t find one then pick variables that are similar and run that test and use instead of one of your other 5 comparisons.  If you still can’t find one, closely examine the one with the lowest P-value – see 7f). </a:t>
            </a:r>
            <a:endParaRPr lang="en-US" sz="95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buFont typeface="+mj-lt"/>
              <a:buAutoNum type="alphaLcPeriod"/>
            </a:pPr>
            <a:r>
              <a:rPr lang="en-US" sz="950" kern="100" dirty="0">
                <a:effectLst/>
                <a:latin typeface="Times New Roman" panose="02020603050405020304" pitchFamily="18" charset="0"/>
                <a:ea typeface="Calibri" panose="020F0502020204030204" pitchFamily="34" charset="0"/>
                <a:cs typeface="Times New Roman" panose="02020603050405020304" pitchFamily="18" charset="0"/>
              </a:rPr>
              <a:t>Were the </a:t>
            </a:r>
            <a:r>
              <a:rPr lang="en-US" sz="950" b="1" kern="100" dirty="0">
                <a:effectLst/>
                <a:latin typeface="Times New Roman" panose="02020603050405020304" pitchFamily="18" charset="0"/>
                <a:ea typeface="Calibri" panose="020F0502020204030204" pitchFamily="34" charset="0"/>
                <a:cs typeface="Times New Roman" panose="02020603050405020304" pitchFamily="18" charset="0"/>
              </a:rPr>
              <a:t>correct tests of hypotheses used</a:t>
            </a:r>
            <a:r>
              <a:rPr lang="en-US" sz="950" kern="100" dirty="0">
                <a:effectLst/>
                <a:latin typeface="Times New Roman" panose="02020603050405020304" pitchFamily="18" charset="0"/>
                <a:ea typeface="Calibri" panose="020F0502020204030204" pitchFamily="34" charset="0"/>
                <a:cs typeface="Times New Roman" panose="02020603050405020304" pitchFamily="18" charset="0"/>
              </a:rPr>
              <a:t> for the data collected? 10 pts</a:t>
            </a:r>
            <a:endParaRPr lang="en-US" sz="95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buFont typeface="+mj-lt"/>
              <a:buAutoNum type="alphaLcPeriod"/>
            </a:pPr>
            <a:r>
              <a:rPr lang="en-US" sz="950" kern="100" dirty="0">
                <a:effectLst/>
                <a:latin typeface="Times New Roman" panose="02020603050405020304" pitchFamily="18" charset="0"/>
                <a:ea typeface="Calibri" panose="020F0502020204030204" pitchFamily="34" charset="0"/>
                <a:cs typeface="Times New Roman" panose="02020603050405020304" pitchFamily="18" charset="0"/>
              </a:rPr>
              <a:t>Were the </a:t>
            </a:r>
            <a:r>
              <a:rPr lang="en-US" sz="950" b="1" kern="100" dirty="0">
                <a:effectLst/>
                <a:latin typeface="Times New Roman" panose="02020603050405020304" pitchFamily="18" charset="0"/>
                <a:ea typeface="Calibri" panose="020F0502020204030204" pitchFamily="34" charset="0"/>
                <a:cs typeface="Times New Roman" panose="02020603050405020304" pitchFamily="18" charset="0"/>
              </a:rPr>
              <a:t>correct tables/charts/summary statistics</a:t>
            </a:r>
            <a:r>
              <a:rPr lang="en-US" sz="950" kern="100" dirty="0">
                <a:effectLst/>
                <a:latin typeface="Times New Roman" panose="02020603050405020304" pitchFamily="18" charset="0"/>
                <a:ea typeface="Calibri" panose="020F0502020204030204" pitchFamily="34" charset="0"/>
                <a:cs typeface="Times New Roman" panose="02020603050405020304" pitchFamily="18" charset="0"/>
              </a:rPr>
              <a:t> used? 20 pts  Include side-by-side bar charts for all chi-square tests (10 points if missing).</a:t>
            </a:r>
            <a:endParaRPr lang="en-US" sz="95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buFont typeface="+mj-lt"/>
              <a:buAutoNum type="alphaLcPeriod"/>
            </a:pPr>
            <a:r>
              <a:rPr lang="en-US" sz="950" kern="100" dirty="0">
                <a:effectLst/>
                <a:latin typeface="Times New Roman" panose="02020603050405020304" pitchFamily="18" charset="0"/>
                <a:ea typeface="Calibri" panose="020F0502020204030204" pitchFamily="34" charset="0"/>
                <a:cs typeface="Times New Roman" panose="02020603050405020304" pitchFamily="18" charset="0"/>
              </a:rPr>
              <a:t>Were the </a:t>
            </a:r>
            <a:r>
              <a:rPr lang="en-US" sz="950" b="1" kern="100" dirty="0">
                <a:effectLst/>
                <a:latin typeface="Times New Roman" panose="02020603050405020304" pitchFamily="18" charset="0"/>
                <a:ea typeface="Calibri" panose="020F0502020204030204" pitchFamily="34" charset="0"/>
                <a:cs typeface="Times New Roman" panose="02020603050405020304" pitchFamily="18" charset="0"/>
              </a:rPr>
              <a:t>P-values for each test listed and correct</a:t>
            </a:r>
            <a:r>
              <a:rPr lang="en-US" sz="950" kern="100" dirty="0">
                <a:effectLst/>
                <a:latin typeface="Times New Roman" panose="02020603050405020304" pitchFamily="18" charset="0"/>
                <a:ea typeface="Calibri" panose="020F0502020204030204" pitchFamily="34" charset="0"/>
                <a:cs typeface="Times New Roman" panose="02020603050405020304" pitchFamily="18" charset="0"/>
              </a:rPr>
              <a:t>? 15 pts.  Use the provided Excel templates to check your P-values if you have a 2x2, 2x3 or 2x4 matrix.  If needed you can transpose a 3x2 or 4x2 matrix to use the templates and the P-values will not change.  If you have larger matrices make sure to watch the videos that show you how to use the TI-83/4 calculator to find them. Make sure to only use the observed data from the pivot tables, not the row or column totals, when finding P-values for chi-square analysis used to compare categorical variables which is the most common.</a:t>
            </a:r>
            <a:endParaRPr lang="en-US" sz="95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buFont typeface="+mj-lt"/>
              <a:buAutoNum type="alphaLcPeriod"/>
            </a:pPr>
            <a:r>
              <a:rPr lang="en-US" sz="950" kern="100" dirty="0">
                <a:effectLst/>
                <a:latin typeface="Times New Roman" panose="02020603050405020304" pitchFamily="18" charset="0"/>
                <a:ea typeface="Calibri" panose="020F0502020204030204" pitchFamily="34" charset="0"/>
                <a:cs typeface="Times New Roman" panose="02020603050405020304" pitchFamily="18" charset="0"/>
              </a:rPr>
              <a:t>Were the </a:t>
            </a:r>
            <a:r>
              <a:rPr lang="en-US" sz="950" b="1" kern="100" dirty="0">
                <a:effectLst/>
                <a:latin typeface="Times New Roman" panose="02020603050405020304" pitchFamily="18" charset="0"/>
                <a:ea typeface="Calibri" panose="020F0502020204030204" pitchFamily="34" charset="0"/>
                <a:cs typeface="Times New Roman" panose="02020603050405020304" pitchFamily="18" charset="0"/>
              </a:rPr>
              <a:t>correct conclusions made based on the P-values</a:t>
            </a:r>
            <a:r>
              <a:rPr lang="en-US" sz="950" kern="100" dirty="0">
                <a:effectLst/>
                <a:latin typeface="Times New Roman" panose="02020603050405020304" pitchFamily="18" charset="0"/>
                <a:ea typeface="Calibri" panose="020F0502020204030204" pitchFamily="34" charset="0"/>
                <a:cs typeface="Times New Roman" panose="02020603050405020304" pitchFamily="18" charset="0"/>
              </a:rPr>
              <a:t> listed? 10 pts	Note a common mistake is that students assert that the null hypothesis is true when P &gt; 5%.</a:t>
            </a:r>
            <a:endParaRPr lang="en-US" sz="95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buFont typeface="+mj-lt"/>
              <a:buAutoNum type="alphaLcPeriod"/>
            </a:pPr>
            <a:r>
              <a:rPr lang="en-US" sz="950" kern="100" dirty="0">
                <a:effectLst/>
                <a:latin typeface="Times New Roman" panose="02020603050405020304" pitchFamily="18" charset="0"/>
                <a:ea typeface="Calibri" panose="020F0502020204030204" pitchFamily="34" charset="0"/>
                <a:cs typeface="Times New Roman" panose="02020603050405020304" pitchFamily="18" charset="0"/>
              </a:rPr>
              <a:t>If chi-square was used were </a:t>
            </a:r>
            <a:r>
              <a:rPr lang="en-US" sz="950" b="1" kern="100" dirty="0">
                <a:effectLst/>
                <a:latin typeface="Times New Roman" panose="02020603050405020304" pitchFamily="18" charset="0"/>
                <a:ea typeface="Calibri" panose="020F0502020204030204" pitchFamily="34" charset="0"/>
                <a:cs typeface="Times New Roman" panose="02020603050405020304" pitchFamily="18" charset="0"/>
              </a:rPr>
              <a:t>proportions and a relative rate used</a:t>
            </a:r>
            <a:r>
              <a:rPr lang="en-US" sz="950" kern="100" dirty="0">
                <a:effectLst/>
                <a:latin typeface="Times New Roman" panose="02020603050405020304" pitchFamily="18" charset="0"/>
                <a:ea typeface="Calibri" panose="020F0502020204030204" pitchFamily="34" charset="0"/>
                <a:cs typeface="Times New Roman" panose="02020603050405020304" pitchFamily="18" charset="0"/>
              </a:rPr>
              <a:t> to describe all significant relationships found.  Remember that P&lt;5% means you have found something significant.  This is the heart of your research work!  If you just state there is a significant relationship without exploring and describing what you’ve found you are omitting the most important aspect of your work.  Also, remember you need to find </a:t>
            </a:r>
            <a:r>
              <a:rPr lang="en-US" sz="950" b="1" kern="100" dirty="0">
                <a:effectLst/>
                <a:latin typeface="Times New Roman" panose="02020603050405020304" pitchFamily="18" charset="0"/>
                <a:ea typeface="Calibri" panose="020F0502020204030204" pitchFamily="34" charset="0"/>
                <a:cs typeface="Times New Roman" panose="02020603050405020304" pitchFamily="18" charset="0"/>
              </a:rPr>
              <a:t>at least 1 significant relationship. </a:t>
            </a:r>
            <a:r>
              <a:rPr lang="en-US" sz="950" kern="100" dirty="0">
                <a:effectLst/>
                <a:latin typeface="Times New Roman" panose="02020603050405020304" pitchFamily="18" charset="0"/>
                <a:ea typeface="Calibri" panose="020F0502020204030204" pitchFamily="34" charset="0"/>
                <a:cs typeface="Times New Roman" panose="02020603050405020304" pitchFamily="18" charset="0"/>
              </a:rPr>
              <a:t>If you didn’t you’ll need to run more tests until you find one and if you still can you need to closely examine the relationship that is most significant, i.e. has the lowest P-value. </a:t>
            </a:r>
            <a:r>
              <a:rPr lang="en-US" sz="950" b="1" kern="100" dirty="0">
                <a:effectLst/>
                <a:latin typeface="Times New Roman" panose="02020603050405020304" pitchFamily="18" charset="0"/>
                <a:ea typeface="Calibri" panose="020F0502020204030204" pitchFamily="34" charset="0"/>
                <a:cs typeface="Times New Roman" panose="02020603050405020304" pitchFamily="18" charset="0"/>
              </a:rPr>
              <a:t>20 pts deduction if proportions and a relative rate are not used to clarify at least one relationship between categorical variables.</a:t>
            </a:r>
            <a:r>
              <a:rPr lang="en-US" sz="950" kern="100" dirty="0">
                <a:effectLst/>
                <a:latin typeface="Times New Roman" panose="02020603050405020304" pitchFamily="18" charset="0"/>
                <a:ea typeface="Calibri" panose="020F0502020204030204" pitchFamily="34" charset="0"/>
                <a:cs typeface="Times New Roman" panose="02020603050405020304" pitchFamily="18" charset="0"/>
              </a:rPr>
              <a:t>  This is the most common error made.</a:t>
            </a:r>
            <a:endParaRPr lang="en-US" sz="95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buFont typeface="+mj-lt"/>
              <a:buAutoNum type="alphaLcPeriod"/>
            </a:pPr>
            <a:r>
              <a:rPr lang="en-US" sz="950" kern="100" dirty="0">
                <a:effectLst/>
                <a:latin typeface="Times New Roman" panose="02020603050405020304" pitchFamily="18" charset="0"/>
                <a:ea typeface="Calibri" panose="020F0502020204030204" pitchFamily="34" charset="0"/>
                <a:cs typeface="Times New Roman" panose="02020603050405020304" pitchFamily="18" charset="0"/>
              </a:rPr>
              <a:t>Matrices should have at least 10 observations in each row or column.  If you don’t have at least 5 observations for a category, i.e. a row or column total, you need to either delete that row or column or condense the category with another (see handout and videos for examples). Another option is to test new hypotheses.  Comparing variables with only two categories will avoid any confusion and this is another reason why you need at least 100 observations so you’ll have enough representation for each aspect of what you are measuring.  You would not want, for example, the 2 people in your survey who don’t believe in God or some higher purpose in life representing that entire population.  </a:t>
            </a:r>
            <a:r>
              <a:rPr lang="en-US" sz="950" b="1" kern="100" dirty="0">
                <a:effectLst/>
                <a:latin typeface="Times New Roman" panose="02020603050405020304" pitchFamily="18" charset="0"/>
                <a:ea typeface="Calibri" panose="020F0502020204030204" pitchFamily="34" charset="0"/>
                <a:cs typeface="Times New Roman" panose="02020603050405020304" pitchFamily="18" charset="0"/>
              </a:rPr>
              <a:t>Using matrices too large with rows or columns with totals below 5 will incur up to a 15 point deduction as they are not appropriate for chi-square analysis.</a:t>
            </a:r>
            <a:r>
              <a:rPr lang="en-US" sz="950" kern="100" dirty="0">
                <a:effectLst/>
                <a:latin typeface="Times New Roman" panose="02020603050405020304" pitchFamily="18" charset="0"/>
                <a:ea typeface="Calibri" panose="020F0502020204030204" pitchFamily="34" charset="0"/>
                <a:cs typeface="Times New Roman" panose="02020603050405020304" pitchFamily="18" charset="0"/>
              </a:rPr>
              <a:t>  These categories should either be consolidated (condensed) with the adjacent categories or in cases where that doesn’t make sense they should be eliminated.  See video on condensing pivot tables and the Excel 2x4 template for examples of how to do this.</a:t>
            </a:r>
            <a:endParaRPr lang="en-US" sz="950" kern="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Aft>
                <a:spcPts val="800"/>
              </a:spcAft>
              <a:buFont typeface="+mj-lt"/>
              <a:buAutoNum type="alphaLcPeriod"/>
            </a:pPr>
            <a:r>
              <a:rPr lang="en-US" sz="950" kern="100" dirty="0">
                <a:effectLst/>
                <a:latin typeface="Times New Roman" panose="02020603050405020304" pitchFamily="18" charset="0"/>
                <a:ea typeface="Calibri" panose="020F0502020204030204" pitchFamily="34" charset="0"/>
                <a:cs typeface="Times New Roman" panose="02020603050405020304" pitchFamily="18" charset="0"/>
              </a:rPr>
              <a:t>If other tests such as 2-Sample-T-Tests or ANOVA were run was a discussion of means included.  If regression was used was a scatterplot and discussion of r and R-Square included?  Note:  If you apply these methodologies, small errors will be overlooked as I greatly appreciate your attempts to diversify the statistical analysis tools that you can apply and these tests are considered more powerful and more commonly used in top research journals that push the frontier of knowledge forward.</a:t>
            </a:r>
            <a:endParaRPr lang="en-US" sz="95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0001607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D4E3F-B3E9-8443-DFEE-540BB46066A1}"/>
              </a:ext>
            </a:extLst>
          </p:cNvPr>
          <p:cNvSpPr>
            <a:spLocks noGrp="1"/>
          </p:cNvSpPr>
          <p:nvPr>
            <p:ph type="title"/>
          </p:nvPr>
        </p:nvSpPr>
        <p:spPr/>
        <p:txBody>
          <a:bodyPr/>
          <a:lstStyle/>
          <a:p>
            <a:r>
              <a:rPr lang="en-US" dirty="0"/>
              <a:t>Starting class with a thought question to reflect on – upcoming topics</a:t>
            </a:r>
          </a:p>
        </p:txBody>
      </p:sp>
      <p:sp>
        <p:nvSpPr>
          <p:cNvPr id="3" name="Content Placeholder 2">
            <a:extLst>
              <a:ext uri="{FF2B5EF4-FFF2-40B4-BE49-F238E27FC236}">
                <a16:creationId xmlns:a16="http://schemas.microsoft.com/office/drawing/2014/main" id="{E7C4F090-D848-6EAF-F3E8-1BDA2EED151B}"/>
              </a:ext>
            </a:extLst>
          </p:cNvPr>
          <p:cNvSpPr>
            <a:spLocks noGrp="1"/>
          </p:cNvSpPr>
          <p:nvPr>
            <p:ph idx="1"/>
          </p:nvPr>
        </p:nvSpPr>
        <p:spPr/>
        <p:txBody>
          <a:bodyPr>
            <a:normAutofit lnSpcReduction="10000"/>
          </a:bodyPr>
          <a:lstStyle/>
          <a:p>
            <a:pPr marL="0" indent="0">
              <a:buNone/>
            </a:pPr>
            <a:r>
              <a:rPr lang="en-US" dirty="0"/>
              <a:t>1).   The number of murders in 1952 was 23, the number in 2024 was 145.  Based on the increase in murders is it fair to conclude that Louisville has become a more violent place to live over time?</a:t>
            </a:r>
          </a:p>
          <a:p>
            <a:pPr marL="0" indent="0">
              <a:buNone/>
            </a:pPr>
            <a:r>
              <a:rPr lang="en-US" dirty="0"/>
              <a:t>2).  If property taxes increased from 1% to 2% what is the percent change?</a:t>
            </a:r>
          </a:p>
          <a:p>
            <a:pPr marL="0" indent="0">
              <a:buNone/>
            </a:pPr>
            <a:r>
              <a:rPr lang="en-US" dirty="0"/>
              <a:t>3).  If you are 70% accurate in picking winners in the NCAA bracket with 63 games, what is the probability of having a perfect bracket?  Having only 1 loss?</a:t>
            </a:r>
          </a:p>
          <a:p>
            <a:pPr marL="0" indent="0">
              <a:buNone/>
            </a:pPr>
            <a:r>
              <a:rPr lang="en-US" dirty="0"/>
              <a:t>4). If one-third of accidents are caused by drunk drivers, can we conclude that sober drivers are twice as likely to cause an accident?  Why is this misleading and what do we need to know to get a more realistic statistic.</a:t>
            </a:r>
          </a:p>
          <a:p>
            <a:pPr marL="0" indent="0">
              <a:buNone/>
            </a:pPr>
            <a:r>
              <a:rPr lang="en-US" dirty="0"/>
              <a:t>5). Sally Clark was convicted of murdering her two children because they both died mysteriously in their cribs 2 years apart.  The defense argued it was SIDS but the prosecution said the chance of that is (1/8500)(1/8500) which is approximately 1 in 72 million.  The jury took this as too unlikely to be a reasonable excuse.  Can you think of an alternate way to frame it for the defense?</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0414923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0BA43-460B-F76D-CF2C-F8452AF2815A}"/>
              </a:ext>
            </a:extLst>
          </p:cNvPr>
          <p:cNvSpPr>
            <a:spLocks noGrp="1"/>
          </p:cNvSpPr>
          <p:nvPr>
            <p:ph type="title"/>
          </p:nvPr>
        </p:nvSpPr>
        <p:spPr/>
        <p:txBody>
          <a:bodyPr/>
          <a:lstStyle/>
          <a:p>
            <a:r>
              <a:rPr lang="en-US" dirty="0"/>
              <a:t>Polarizing political issues to engage students and increase participation</a:t>
            </a:r>
          </a:p>
        </p:txBody>
      </p:sp>
      <p:sp>
        <p:nvSpPr>
          <p:cNvPr id="3" name="Content Placeholder 2">
            <a:extLst>
              <a:ext uri="{FF2B5EF4-FFF2-40B4-BE49-F238E27FC236}">
                <a16:creationId xmlns:a16="http://schemas.microsoft.com/office/drawing/2014/main" id="{EEF5B3A8-FCD1-B954-6EF1-C4654B4000AC}"/>
              </a:ext>
            </a:extLst>
          </p:cNvPr>
          <p:cNvSpPr>
            <a:spLocks noGrp="1"/>
          </p:cNvSpPr>
          <p:nvPr>
            <p:ph idx="1"/>
          </p:nvPr>
        </p:nvSpPr>
        <p:spPr>
          <a:xfrm>
            <a:off x="521208" y="2578607"/>
            <a:ext cx="11155680" cy="4136517"/>
          </a:xfrm>
        </p:spPr>
        <p:txBody>
          <a:bodyPr/>
          <a:lstStyle/>
          <a:p>
            <a:endParaRPr lang="en-US" dirty="0"/>
          </a:p>
        </p:txBody>
      </p:sp>
      <p:pic>
        <p:nvPicPr>
          <p:cNvPr id="5" name="Picture 4">
            <a:extLst>
              <a:ext uri="{FF2B5EF4-FFF2-40B4-BE49-F238E27FC236}">
                <a16:creationId xmlns:a16="http://schemas.microsoft.com/office/drawing/2014/main" id="{A6188D96-7B7F-6781-28B6-AA32D69A24EC}"/>
              </a:ext>
            </a:extLst>
          </p:cNvPr>
          <p:cNvPicPr>
            <a:picLocks noChangeAspect="1"/>
          </p:cNvPicPr>
          <p:nvPr/>
        </p:nvPicPr>
        <p:blipFill>
          <a:blip r:embed="rId2"/>
          <a:srcRect l="20938" t="39444" r="60703" b="18056"/>
          <a:stretch>
            <a:fillRect/>
          </a:stretch>
        </p:blipFill>
        <p:spPr>
          <a:xfrm>
            <a:off x="771525" y="2600324"/>
            <a:ext cx="5534199" cy="3603117"/>
          </a:xfrm>
          <a:prstGeom prst="rect">
            <a:avLst/>
          </a:prstGeom>
        </p:spPr>
      </p:pic>
      <p:pic>
        <p:nvPicPr>
          <p:cNvPr id="7" name="Picture 6">
            <a:extLst>
              <a:ext uri="{FF2B5EF4-FFF2-40B4-BE49-F238E27FC236}">
                <a16:creationId xmlns:a16="http://schemas.microsoft.com/office/drawing/2014/main" id="{E5C2BC4F-1874-1D91-F5AC-21731092ABD8}"/>
              </a:ext>
            </a:extLst>
          </p:cNvPr>
          <p:cNvPicPr>
            <a:picLocks noChangeAspect="1"/>
          </p:cNvPicPr>
          <p:nvPr/>
        </p:nvPicPr>
        <p:blipFill>
          <a:blip r:embed="rId3"/>
          <a:srcRect l="30859" t="28055" r="51485" b="36389"/>
          <a:stretch>
            <a:fillRect/>
          </a:stretch>
        </p:blipFill>
        <p:spPr>
          <a:xfrm>
            <a:off x="6308391" y="2924175"/>
            <a:ext cx="5218159" cy="2955417"/>
          </a:xfrm>
          <a:prstGeom prst="rect">
            <a:avLst/>
          </a:prstGeom>
        </p:spPr>
      </p:pic>
      <p:sp>
        <p:nvSpPr>
          <p:cNvPr id="8" name="TextBox 7">
            <a:extLst>
              <a:ext uri="{FF2B5EF4-FFF2-40B4-BE49-F238E27FC236}">
                <a16:creationId xmlns:a16="http://schemas.microsoft.com/office/drawing/2014/main" id="{236A4ADF-C3FB-5AA1-5174-2EBFC081EFBC}"/>
              </a:ext>
            </a:extLst>
          </p:cNvPr>
          <p:cNvSpPr txBox="1"/>
          <p:nvPr/>
        </p:nvSpPr>
        <p:spPr>
          <a:xfrm>
            <a:off x="771525" y="6162675"/>
            <a:ext cx="10755025" cy="646331"/>
          </a:xfrm>
          <a:prstGeom prst="rect">
            <a:avLst/>
          </a:prstGeom>
          <a:noFill/>
        </p:spPr>
        <p:txBody>
          <a:bodyPr wrap="square" rtlCol="0">
            <a:spAutoFit/>
          </a:bodyPr>
          <a:lstStyle/>
          <a:p>
            <a:r>
              <a:rPr lang="en-US" dirty="0"/>
              <a:t>What would a headline be from the Far-left and Far-right for each of these issues.</a:t>
            </a:r>
          </a:p>
          <a:p>
            <a:endParaRPr lang="en-US" dirty="0"/>
          </a:p>
        </p:txBody>
      </p:sp>
    </p:spTree>
    <p:extLst>
      <p:ext uri="{BB962C8B-B14F-4D97-AF65-F5344CB8AC3E}">
        <p14:creationId xmlns:p14="http://schemas.microsoft.com/office/powerpoint/2010/main" val="4157733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C589F-1073-83AB-CD02-4BA39BDBB904}"/>
              </a:ext>
            </a:extLst>
          </p:cNvPr>
          <p:cNvSpPr>
            <a:spLocks noGrp="1"/>
          </p:cNvSpPr>
          <p:nvPr>
            <p:ph type="title"/>
          </p:nvPr>
        </p:nvSpPr>
        <p:spPr/>
        <p:txBody>
          <a:bodyPr/>
          <a:lstStyle/>
          <a:p>
            <a:r>
              <a:rPr lang="en-US" dirty="0"/>
              <a:t>Finding the middle path between extremes</a:t>
            </a:r>
          </a:p>
        </p:txBody>
      </p:sp>
      <p:sp>
        <p:nvSpPr>
          <p:cNvPr id="3" name="Content Placeholder 2">
            <a:extLst>
              <a:ext uri="{FF2B5EF4-FFF2-40B4-BE49-F238E27FC236}">
                <a16:creationId xmlns:a16="http://schemas.microsoft.com/office/drawing/2014/main" id="{E1FD4A89-B6B3-E393-A77E-C7ECBBADF316}"/>
              </a:ext>
            </a:extLst>
          </p:cNvPr>
          <p:cNvSpPr>
            <a:spLocks noGrp="1"/>
          </p:cNvSpPr>
          <p:nvPr>
            <p:ph idx="1"/>
          </p:nvPr>
        </p:nvSpPr>
        <p:spPr/>
        <p:txBody>
          <a:bodyPr/>
          <a:lstStyle/>
          <a:p>
            <a:pPr marL="0" indent="0">
              <a:buNone/>
            </a:pPr>
            <a:endParaRPr lang="en-US" dirty="0"/>
          </a:p>
        </p:txBody>
      </p:sp>
      <p:pic>
        <p:nvPicPr>
          <p:cNvPr id="1026" name="Picture 2" descr="Standard Normal Distribution Explained with Real-World Examples | Codecademy">
            <a:extLst>
              <a:ext uri="{FF2B5EF4-FFF2-40B4-BE49-F238E27FC236}">
                <a16:creationId xmlns:a16="http://schemas.microsoft.com/office/drawing/2014/main" id="{4AE3A338-A41D-B8CF-3EFE-5B03158ABA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47887" y="2578608"/>
            <a:ext cx="7896225" cy="376732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37B7764-186D-35A4-2EA3-2418AA059977}"/>
              </a:ext>
            </a:extLst>
          </p:cNvPr>
          <p:cNvSpPr txBox="1"/>
          <p:nvPr/>
        </p:nvSpPr>
        <p:spPr>
          <a:xfrm>
            <a:off x="5205412" y="1811274"/>
            <a:ext cx="2514600" cy="646331"/>
          </a:xfrm>
          <a:prstGeom prst="rect">
            <a:avLst/>
          </a:prstGeom>
          <a:noFill/>
        </p:spPr>
        <p:txBody>
          <a:bodyPr wrap="square" rtlCol="0">
            <a:spAutoFit/>
          </a:bodyPr>
          <a:lstStyle/>
          <a:p>
            <a:r>
              <a:rPr lang="en-US" dirty="0"/>
              <a:t>Truth is in the middle,    95.45% of the time </a:t>
            </a:r>
          </a:p>
        </p:txBody>
      </p:sp>
      <p:sp>
        <p:nvSpPr>
          <p:cNvPr id="5" name="TextBox 4">
            <a:extLst>
              <a:ext uri="{FF2B5EF4-FFF2-40B4-BE49-F238E27FC236}">
                <a16:creationId xmlns:a16="http://schemas.microsoft.com/office/drawing/2014/main" id="{D993A263-2DBF-478D-2753-87A32DBECDE0}"/>
              </a:ext>
            </a:extLst>
          </p:cNvPr>
          <p:cNvSpPr txBox="1"/>
          <p:nvPr/>
        </p:nvSpPr>
        <p:spPr>
          <a:xfrm>
            <a:off x="10213466" y="5570756"/>
            <a:ext cx="1457325" cy="369332"/>
          </a:xfrm>
          <a:prstGeom prst="rect">
            <a:avLst/>
          </a:prstGeom>
          <a:noFill/>
        </p:spPr>
        <p:txBody>
          <a:bodyPr wrap="square" rtlCol="0">
            <a:spAutoFit/>
          </a:bodyPr>
          <a:lstStyle/>
          <a:p>
            <a:r>
              <a:rPr lang="en-US" dirty="0"/>
              <a:t>Far Right</a:t>
            </a:r>
          </a:p>
        </p:txBody>
      </p:sp>
      <p:sp>
        <p:nvSpPr>
          <p:cNvPr id="6" name="TextBox 5">
            <a:extLst>
              <a:ext uri="{FF2B5EF4-FFF2-40B4-BE49-F238E27FC236}">
                <a16:creationId xmlns:a16="http://schemas.microsoft.com/office/drawing/2014/main" id="{30184952-5386-1E91-9652-8BBCFBEBA9C5}"/>
              </a:ext>
            </a:extLst>
          </p:cNvPr>
          <p:cNvSpPr txBox="1"/>
          <p:nvPr/>
        </p:nvSpPr>
        <p:spPr>
          <a:xfrm>
            <a:off x="1162049" y="5570756"/>
            <a:ext cx="1266825" cy="369332"/>
          </a:xfrm>
          <a:prstGeom prst="rect">
            <a:avLst/>
          </a:prstGeom>
          <a:noFill/>
        </p:spPr>
        <p:txBody>
          <a:bodyPr wrap="square" rtlCol="0">
            <a:spAutoFit/>
          </a:bodyPr>
          <a:lstStyle/>
          <a:p>
            <a:r>
              <a:rPr lang="en-US" dirty="0"/>
              <a:t>Far Left</a:t>
            </a:r>
          </a:p>
        </p:txBody>
      </p:sp>
      <p:sp>
        <p:nvSpPr>
          <p:cNvPr id="8" name="TextBox 7">
            <a:extLst>
              <a:ext uri="{FF2B5EF4-FFF2-40B4-BE49-F238E27FC236}">
                <a16:creationId xmlns:a16="http://schemas.microsoft.com/office/drawing/2014/main" id="{14D429B9-410C-4D7E-9C4F-5205A5B8933A}"/>
              </a:ext>
            </a:extLst>
          </p:cNvPr>
          <p:cNvSpPr txBox="1"/>
          <p:nvPr/>
        </p:nvSpPr>
        <p:spPr>
          <a:xfrm>
            <a:off x="2828925" y="3232785"/>
            <a:ext cx="6867525" cy="2308324"/>
          </a:xfrm>
          <a:prstGeom prst="rect">
            <a:avLst/>
          </a:prstGeom>
          <a:noFill/>
        </p:spPr>
        <p:txBody>
          <a:bodyPr wrap="square" rtlCol="0">
            <a:spAutoFit/>
          </a:bodyPr>
          <a:lstStyle/>
          <a:p>
            <a:r>
              <a:rPr lang="en-US" dirty="0"/>
              <a:t>Cowardice                                      Courage                         Recklessness</a:t>
            </a:r>
          </a:p>
          <a:p>
            <a:r>
              <a:rPr lang="en-US" dirty="0"/>
              <a:t>Stinginess                                      Generous                       Wastefulness</a:t>
            </a:r>
          </a:p>
          <a:p>
            <a:r>
              <a:rPr lang="en-US" dirty="0"/>
              <a:t>Self-Doubt                                  Confidence                       Arrogance</a:t>
            </a:r>
          </a:p>
          <a:p>
            <a:r>
              <a:rPr lang="en-US" dirty="0"/>
              <a:t>Boorishness                                 Wittiness                          Buffoonery</a:t>
            </a:r>
          </a:p>
          <a:p>
            <a:r>
              <a:rPr lang="en-US" dirty="0"/>
              <a:t>Apathy/Laziness                         Ambitious                        Obsession</a:t>
            </a:r>
          </a:p>
          <a:p>
            <a:r>
              <a:rPr lang="en-US" dirty="0"/>
              <a:t>Self-deprecation                           Truthful                          Boastful</a:t>
            </a:r>
          </a:p>
          <a:p>
            <a:r>
              <a:rPr lang="en-US" dirty="0"/>
              <a:t>Self-deprivation                         Temperance                    Self-indulgence</a:t>
            </a:r>
          </a:p>
          <a:p>
            <a:r>
              <a:rPr lang="en-US" dirty="0"/>
              <a:t>Humility	                                      Proper Pride                     Vanity</a:t>
            </a:r>
          </a:p>
        </p:txBody>
      </p:sp>
      <p:sp>
        <p:nvSpPr>
          <p:cNvPr id="7" name="TextBox 6">
            <a:extLst>
              <a:ext uri="{FF2B5EF4-FFF2-40B4-BE49-F238E27FC236}">
                <a16:creationId xmlns:a16="http://schemas.microsoft.com/office/drawing/2014/main" id="{A02DD9A8-AA0E-2F03-F408-2E8C7A06E1C7}"/>
              </a:ext>
            </a:extLst>
          </p:cNvPr>
          <p:cNvSpPr txBox="1"/>
          <p:nvPr/>
        </p:nvSpPr>
        <p:spPr>
          <a:xfrm>
            <a:off x="2246947" y="6379017"/>
            <a:ext cx="11999976" cy="369332"/>
          </a:xfrm>
          <a:prstGeom prst="rect">
            <a:avLst/>
          </a:prstGeom>
          <a:noFill/>
        </p:spPr>
        <p:txBody>
          <a:bodyPr wrap="square" rtlCol="0">
            <a:spAutoFit/>
          </a:bodyPr>
          <a:lstStyle/>
          <a:p>
            <a:r>
              <a:rPr lang="en-US" dirty="0">
                <a:solidFill>
                  <a:srgbClr val="FF0000"/>
                </a:solidFill>
              </a:rPr>
              <a:t>“If it bleeds, it leads” </a:t>
            </a:r>
            <a:r>
              <a:rPr lang="en-US" dirty="0"/>
              <a:t>– Long-standing journalism mantra originating from the 1890s</a:t>
            </a:r>
          </a:p>
        </p:txBody>
      </p:sp>
      <p:sp>
        <p:nvSpPr>
          <p:cNvPr id="9" name="TextBox 8">
            <a:extLst>
              <a:ext uri="{FF2B5EF4-FFF2-40B4-BE49-F238E27FC236}">
                <a16:creationId xmlns:a16="http://schemas.microsoft.com/office/drawing/2014/main" id="{1A8E1396-63DE-96AD-9E71-F0D80FB4C9CF}"/>
              </a:ext>
            </a:extLst>
          </p:cNvPr>
          <p:cNvSpPr txBox="1"/>
          <p:nvPr/>
        </p:nvSpPr>
        <p:spPr>
          <a:xfrm>
            <a:off x="612648" y="1627846"/>
            <a:ext cx="3950208" cy="923330"/>
          </a:xfrm>
          <a:prstGeom prst="rect">
            <a:avLst/>
          </a:prstGeom>
          <a:noFill/>
        </p:spPr>
        <p:txBody>
          <a:bodyPr wrap="square" rtlCol="0">
            <a:spAutoFit/>
          </a:bodyPr>
          <a:lstStyle/>
          <a:p>
            <a:r>
              <a:rPr lang="en-US" dirty="0">
                <a:solidFill>
                  <a:schemeClr val="accent4">
                    <a:lumMod val="75000"/>
                  </a:schemeClr>
                </a:solidFill>
              </a:rPr>
              <a:t>Anecdotal evidence is often from the extremes as those examples are often more compelling</a:t>
            </a:r>
          </a:p>
        </p:txBody>
      </p:sp>
      <p:sp>
        <p:nvSpPr>
          <p:cNvPr id="10" name="TextBox 9">
            <a:extLst>
              <a:ext uri="{FF2B5EF4-FFF2-40B4-BE49-F238E27FC236}">
                <a16:creationId xmlns:a16="http://schemas.microsoft.com/office/drawing/2014/main" id="{B521776F-2FDA-6123-C0F6-038C68FA68B7}"/>
              </a:ext>
            </a:extLst>
          </p:cNvPr>
          <p:cNvSpPr txBox="1"/>
          <p:nvPr/>
        </p:nvSpPr>
        <p:spPr>
          <a:xfrm>
            <a:off x="7863840" y="1709928"/>
            <a:ext cx="3806951" cy="646331"/>
          </a:xfrm>
          <a:prstGeom prst="rect">
            <a:avLst/>
          </a:prstGeom>
          <a:noFill/>
        </p:spPr>
        <p:txBody>
          <a:bodyPr wrap="square" rtlCol="0">
            <a:spAutoFit/>
          </a:bodyPr>
          <a:lstStyle/>
          <a:p>
            <a:r>
              <a:rPr lang="en-US" dirty="0">
                <a:solidFill>
                  <a:schemeClr val="accent4">
                    <a:lumMod val="75000"/>
                  </a:schemeClr>
                </a:solidFill>
              </a:rPr>
              <a:t>The representativeness heuristic can lead you to become highly polarized</a:t>
            </a:r>
          </a:p>
        </p:txBody>
      </p:sp>
    </p:spTree>
    <p:extLst>
      <p:ext uri="{BB962C8B-B14F-4D97-AF65-F5344CB8AC3E}">
        <p14:creationId xmlns:p14="http://schemas.microsoft.com/office/powerpoint/2010/main" val="33981559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1D4C2-3D90-33E9-E3A5-557D48842E6C}"/>
              </a:ext>
            </a:extLst>
          </p:cNvPr>
          <p:cNvSpPr>
            <a:spLocks noGrp="1"/>
          </p:cNvSpPr>
          <p:nvPr>
            <p:ph type="title"/>
          </p:nvPr>
        </p:nvSpPr>
        <p:spPr>
          <a:xfrm>
            <a:off x="521208" y="978408"/>
            <a:ext cx="11155680" cy="621792"/>
          </a:xfrm>
        </p:spPr>
        <p:txBody>
          <a:bodyPr>
            <a:noAutofit/>
          </a:bodyPr>
          <a:lstStyle/>
          <a:p>
            <a:r>
              <a:rPr lang="en-US" sz="2600" dirty="0"/>
              <a:t>Examples of the Representativeness Heuristic &amp; Conjunction Fallacy</a:t>
            </a:r>
          </a:p>
        </p:txBody>
      </p:sp>
      <p:sp>
        <p:nvSpPr>
          <p:cNvPr id="5" name="Rectangle 2">
            <a:extLst>
              <a:ext uri="{FF2B5EF4-FFF2-40B4-BE49-F238E27FC236}">
                <a16:creationId xmlns:a16="http://schemas.microsoft.com/office/drawing/2014/main" id="{143815DE-7CA2-155B-53B4-EEF36E5A78C7}"/>
              </a:ext>
            </a:extLst>
          </p:cNvPr>
          <p:cNvSpPr>
            <a:spLocks noGrp="1" noChangeArrowheads="1"/>
          </p:cNvSpPr>
          <p:nvPr>
            <p:ph idx="1"/>
          </p:nvPr>
        </p:nvSpPr>
        <p:spPr bwMode="auto">
          <a:xfrm>
            <a:off x="307848" y="1600200"/>
            <a:ext cx="11362944" cy="621792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1" i="0" u="none" strike="noStrike" cap="none" normalizeH="0" baseline="0" dirty="0">
                <a:ln>
                  <a:noFill/>
                </a:ln>
                <a:solidFill>
                  <a:srgbClr val="0A0A0A"/>
                </a:solidFill>
                <a:effectLst/>
                <a:latin typeface="Google Sans"/>
              </a:rPr>
              <a:t>Stereotyping Professions (The "Librarian" Example):</a:t>
            </a:r>
            <a:r>
              <a:rPr kumimoji="0" lang="en-US" altLang="en-US" sz="1600" b="0" i="0" u="none" strike="noStrike" cap="none" normalizeH="0" baseline="0" dirty="0">
                <a:ln>
                  <a:noFill/>
                </a:ln>
                <a:solidFill>
                  <a:srgbClr val="0A0A0A"/>
                </a:solidFill>
                <a:effectLst/>
                <a:latin typeface="Google Sans"/>
              </a:rPr>
              <a:t> When told someone is shy, tidy, and loves detail, people often guess they are a librarian rather than a farmer, even though farmers outnumber librarians, because the description matches the stereotypical image of a librarian</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1" i="0" u="none" strike="noStrike" cap="none" normalizeH="0" baseline="0" dirty="0">
                <a:ln>
                  <a:noFill/>
                </a:ln>
                <a:solidFill>
                  <a:srgbClr val="0A0A0A"/>
                </a:solidFill>
                <a:effectLst/>
                <a:latin typeface="Google Sans"/>
              </a:rPr>
              <a:t>Appearance-Based Assumptions:</a:t>
            </a:r>
            <a:r>
              <a:rPr kumimoji="0" lang="en-US" altLang="en-US" sz="1600" b="0" i="0" u="none" strike="noStrike" cap="none" normalizeH="0" baseline="0" dirty="0">
                <a:ln>
                  <a:noFill/>
                </a:ln>
                <a:solidFill>
                  <a:srgbClr val="0A0A0A"/>
                </a:solidFill>
                <a:effectLst/>
                <a:latin typeface="Google Sans"/>
              </a:rPr>
              <a:t> Assuming a person in a business suit is wealthy, a person with tattoos is rebellious, or a quiet, bookish person is a professor.</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1" i="0" u="none" strike="noStrike" cap="none" normalizeH="0" baseline="0" dirty="0">
                <a:ln>
                  <a:noFill/>
                </a:ln>
                <a:solidFill>
                  <a:srgbClr val="0A0A0A"/>
                </a:solidFill>
                <a:effectLst/>
                <a:latin typeface="Google Sans"/>
              </a:rPr>
              <a:t>Basketball Players and Height:</a:t>
            </a:r>
            <a:r>
              <a:rPr kumimoji="0" lang="en-US" altLang="en-US" sz="1600" b="0" i="0" u="none" strike="noStrike" cap="none" normalizeH="0" baseline="0" dirty="0">
                <a:ln>
                  <a:noFill/>
                </a:ln>
                <a:solidFill>
                  <a:srgbClr val="0A0A0A"/>
                </a:solidFill>
                <a:effectLst/>
                <a:latin typeface="Google Sans"/>
              </a:rPr>
              <a:t> Assuming a very tall person is a professional basketball player because they fit the physical stereotype, ignoring the low probability of being in the NBA.</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1" i="0" u="none" strike="noStrike" cap="none" normalizeH="0" baseline="0" dirty="0">
                <a:ln>
                  <a:noFill/>
                </a:ln>
                <a:solidFill>
                  <a:srgbClr val="0A0A0A"/>
                </a:solidFill>
                <a:effectLst/>
                <a:latin typeface="Google Sans"/>
              </a:rPr>
              <a:t>The "Gambler's Fallacy":</a:t>
            </a:r>
            <a:r>
              <a:rPr kumimoji="0" lang="en-US" altLang="en-US" sz="1600" b="0" i="0" u="none" strike="noStrike" cap="none" normalizeH="0" baseline="0" dirty="0">
                <a:ln>
                  <a:noFill/>
                </a:ln>
                <a:solidFill>
                  <a:srgbClr val="0A0A0A"/>
                </a:solidFill>
                <a:effectLst/>
                <a:latin typeface="Google Sans"/>
              </a:rPr>
              <a:t> Believing that a sequence of coin flips like H-T-H-T-H-T is more likely than H-H-H-H-H-H, because the first pattern looks more random (representative of randomness) than the second, even though both are equally likely.</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1" i="0" u="none" strike="noStrike" cap="none" normalizeH="0" baseline="0" dirty="0">
                <a:ln>
                  <a:noFill/>
                </a:ln>
                <a:solidFill>
                  <a:srgbClr val="0A0A0A"/>
                </a:solidFill>
                <a:effectLst/>
                <a:latin typeface="Google Sans"/>
              </a:rPr>
              <a:t>Medical Diagnostic Errors:</a:t>
            </a:r>
            <a:r>
              <a:rPr kumimoji="0" lang="en-US" altLang="en-US" sz="1600" b="0" i="0" u="none" strike="noStrike" cap="none" normalizeH="0" baseline="0" dirty="0">
                <a:ln>
                  <a:noFill/>
                </a:ln>
                <a:solidFill>
                  <a:srgbClr val="0A0A0A"/>
                </a:solidFill>
                <a:effectLst/>
                <a:latin typeface="Google Sans"/>
              </a:rPr>
              <a:t> A doctor might disregard a potential diagnosis because the patient's symptoms don't match the classic "prototype" of that illness, leading to misdiagnosis.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1" i="0" u="none" strike="noStrike" cap="none" normalizeH="0" baseline="0" dirty="0">
                <a:ln>
                  <a:noFill/>
                </a:ln>
                <a:solidFill>
                  <a:srgbClr val="0A0A0A"/>
                </a:solidFill>
                <a:effectLst/>
                <a:latin typeface="Google Sans"/>
              </a:rPr>
              <a:t>Overestimating Risk:</a:t>
            </a:r>
            <a:r>
              <a:rPr kumimoji="0" lang="en-US" altLang="en-US" sz="1600" b="0" i="0" u="none" strike="noStrike" cap="none" normalizeH="0" baseline="0" dirty="0">
                <a:ln>
                  <a:noFill/>
                </a:ln>
                <a:solidFill>
                  <a:srgbClr val="0A0A0A"/>
                </a:solidFill>
                <a:effectLst/>
                <a:latin typeface="Google Sans"/>
              </a:rPr>
              <a:t> People may believe violent crime or terrorism is an ever-present danger because these events are highly memorable and fit the media-driven image of danger, despite statistics showing they are rare.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1" i="0" u="none" strike="noStrike" cap="none" normalizeH="0" baseline="0" dirty="0">
                <a:ln>
                  <a:noFill/>
                </a:ln>
                <a:solidFill>
                  <a:srgbClr val="0A0A0A"/>
                </a:solidFill>
                <a:effectLst/>
                <a:latin typeface="Google Sans"/>
              </a:rPr>
              <a:t>Investment Decisions:</a:t>
            </a:r>
            <a:r>
              <a:rPr kumimoji="0" lang="en-US" altLang="en-US" sz="1600" b="0" i="0" u="none" strike="noStrike" cap="none" normalizeH="0" baseline="0" dirty="0">
                <a:ln>
                  <a:noFill/>
                </a:ln>
                <a:solidFill>
                  <a:srgbClr val="0A0A0A"/>
                </a:solidFill>
                <a:effectLst/>
                <a:latin typeface="Google Sans"/>
              </a:rPr>
              <a:t> An investor might buy a stock because the company has a "hot" reputation or high-quality products, assuming it is a good investment without analyzing the financial base rates or valuation.</a:t>
            </a:r>
          </a:p>
          <a:p>
            <a:pPr marL="0" marR="0" lvl="0" indent="0" algn="l" defTabSz="914400" rtl="0" eaLnBrk="0" fontAlgn="base" latinLnBrk="0" hangingPunct="0">
              <a:lnSpc>
                <a:spcPct val="100000"/>
              </a:lnSpc>
              <a:spcBef>
                <a:spcPct val="0"/>
              </a:spcBef>
              <a:spcAft>
                <a:spcPct val="0"/>
              </a:spcAft>
              <a:buClrTx/>
              <a:buSzTx/>
              <a:buFontTx/>
              <a:buChar char="•"/>
              <a:tabLst/>
            </a:pPr>
            <a:r>
              <a:rPr lang="en-US" altLang="en-US" sz="1600" b="1" dirty="0">
                <a:solidFill>
                  <a:srgbClr val="0A0A0A"/>
                </a:solidFill>
                <a:latin typeface="Google Sans"/>
              </a:rPr>
              <a:t>Belief that sharks kill more people than hippos, falling coconuts or falling vending machines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1600" b="1" i="0" u="none" strike="noStrike" cap="none" normalizeH="0" baseline="0" dirty="0">
                <a:ln>
                  <a:noFill/>
                </a:ln>
                <a:solidFill>
                  <a:srgbClr val="0A0A0A"/>
                </a:solidFill>
                <a:effectLst/>
                <a:latin typeface="Google Sans"/>
              </a:rPr>
              <a:t>Belief</a:t>
            </a:r>
            <a:r>
              <a:rPr kumimoji="0" lang="en-US" altLang="en-US" sz="1600" b="1" i="0" u="none" strike="noStrike" cap="none" normalizeH="0" dirty="0">
                <a:ln>
                  <a:noFill/>
                </a:ln>
                <a:solidFill>
                  <a:srgbClr val="0A0A0A"/>
                </a:solidFill>
                <a:effectLst/>
                <a:latin typeface="Google Sans"/>
              </a:rPr>
              <a:t> that there are more mosquitos than termites</a:t>
            </a:r>
          </a:p>
          <a:p>
            <a:pPr marL="0" marR="0" lvl="0" indent="0" algn="l" defTabSz="914400" rtl="0" eaLnBrk="0" fontAlgn="base" latinLnBrk="0" hangingPunct="0">
              <a:lnSpc>
                <a:spcPct val="100000"/>
              </a:lnSpc>
              <a:spcBef>
                <a:spcPct val="0"/>
              </a:spcBef>
              <a:spcAft>
                <a:spcPct val="0"/>
              </a:spcAft>
              <a:buClrTx/>
              <a:buSzTx/>
              <a:buFontTx/>
              <a:buChar char="•"/>
              <a:tabLst/>
            </a:pPr>
            <a:r>
              <a:rPr lang="en-US" altLang="en-US" sz="1600" b="1" baseline="0" dirty="0">
                <a:solidFill>
                  <a:srgbClr val="0A0A0A"/>
                </a:solidFill>
                <a:latin typeface="Google Sans"/>
              </a:rPr>
              <a:t>Belief</a:t>
            </a:r>
            <a:r>
              <a:rPr lang="en-US" altLang="en-US" sz="1600" b="1" dirty="0">
                <a:solidFill>
                  <a:srgbClr val="0A0A0A"/>
                </a:solidFill>
                <a:latin typeface="Google Sans"/>
              </a:rPr>
              <a:t> that people are more likely to be murdered than die from diabetes</a:t>
            </a:r>
          </a:p>
          <a:p>
            <a:pPr marL="0" marR="0" lvl="0" indent="0" algn="l" defTabSz="914400" rtl="0" eaLnBrk="0" fontAlgn="base" latinLnBrk="0" hangingPunct="0">
              <a:lnSpc>
                <a:spcPct val="100000"/>
              </a:lnSpc>
              <a:spcBef>
                <a:spcPct val="0"/>
              </a:spcBef>
              <a:spcAft>
                <a:spcPct val="0"/>
              </a:spcAft>
              <a:buClrTx/>
              <a:buSzTx/>
              <a:buFontTx/>
              <a:buChar char="•"/>
              <a:tabLst/>
            </a:pPr>
            <a:r>
              <a:rPr lang="en-US" altLang="en-US" sz="1600" b="1" dirty="0">
                <a:solidFill>
                  <a:srgbClr val="0A0A0A"/>
                </a:solidFill>
                <a:latin typeface="Google Sans"/>
              </a:rPr>
              <a:t>Think that seeing a red sports car is more likely than seeing a sports car</a:t>
            </a:r>
          </a:p>
          <a:p>
            <a:pPr marL="0" marR="0" lvl="0" indent="0" algn="l" defTabSz="914400" rtl="0" eaLnBrk="0" fontAlgn="base" latinLnBrk="0" hangingPunct="0">
              <a:lnSpc>
                <a:spcPct val="100000"/>
              </a:lnSpc>
              <a:spcBef>
                <a:spcPct val="0"/>
              </a:spcBef>
              <a:spcAft>
                <a:spcPct val="0"/>
              </a:spcAft>
              <a:buClrTx/>
              <a:buSzTx/>
              <a:buFontTx/>
              <a:buChar char="•"/>
              <a:tabLst/>
            </a:pPr>
            <a:r>
              <a:rPr lang="en-US" altLang="en-US" sz="1600" b="1" dirty="0">
                <a:solidFill>
                  <a:srgbClr val="0A0A0A"/>
                </a:solidFill>
                <a:latin typeface="Google Sans"/>
              </a:rPr>
              <a:t>Cold War example of the way a nuclear war might occur:  People will choose a long but plausible explanation rather than a simple one that is one component of the longer explanation.  </a:t>
            </a:r>
          </a:p>
          <a:p>
            <a:pPr marL="0" marR="0" lvl="0" indent="0" algn="l" defTabSz="914400" rtl="0" eaLnBrk="0" fontAlgn="base" latinLnBrk="0" hangingPunct="0">
              <a:lnSpc>
                <a:spcPct val="100000"/>
              </a:lnSpc>
              <a:spcBef>
                <a:spcPct val="0"/>
              </a:spcBef>
              <a:spcAft>
                <a:spcPct val="0"/>
              </a:spcAft>
              <a:buClrTx/>
              <a:buSzTx/>
              <a:buNone/>
              <a:tabLst/>
            </a:pPr>
            <a:endParaRPr kumimoji="0" lang="en-US" altLang="en-US" sz="1400" b="0" i="0" u="none" strike="noStrike" cap="none" normalizeH="0" baseline="0" dirty="0">
              <a:ln>
                <a:noFill/>
              </a:ln>
              <a:solidFill>
                <a:srgbClr val="0A0A0A"/>
              </a:solidFill>
              <a:effectLst/>
              <a:latin typeface="Google Sans"/>
            </a:endParaRPr>
          </a:p>
          <a:p>
            <a:pPr marL="0" indent="0" eaLnBrk="0" fontAlgn="base" hangingPunct="0">
              <a:lnSpc>
                <a:spcPct val="100000"/>
              </a:lnSpc>
              <a:spcBef>
                <a:spcPct val="0"/>
              </a:spcBef>
              <a:spcAft>
                <a:spcPct val="0"/>
              </a:spcAft>
              <a:buNone/>
            </a:pPr>
            <a:endParaRPr lang="en-US" altLang="en-US" b="1" u="sng" dirty="0">
              <a:solidFill>
                <a:srgbClr val="0A0A0A"/>
              </a:solidFill>
              <a:latin typeface="Google Sans"/>
            </a:endParaRPr>
          </a:p>
          <a:p>
            <a:pPr marL="0" marR="0" lvl="0" indent="0" algn="l" defTabSz="914400" rtl="0" eaLnBrk="0" fontAlgn="base" latinLnBrk="0" hangingPunct="0">
              <a:lnSpc>
                <a:spcPct val="100000"/>
              </a:lnSpc>
              <a:spcBef>
                <a:spcPct val="0"/>
              </a:spcBef>
              <a:spcAft>
                <a:spcPct val="0"/>
              </a:spcAft>
              <a:buClrTx/>
              <a:buSzTx/>
              <a:buNone/>
              <a:tabLst/>
            </a:pPr>
            <a:endParaRPr kumimoji="0" lang="en-US" altLang="en-US" sz="1400" b="0" i="0" u="none" strike="noStrike" cap="none" normalizeH="0" baseline="0" dirty="0">
              <a:ln>
                <a:noFill/>
              </a:ln>
              <a:solidFill>
                <a:srgbClr val="0A0A0A"/>
              </a:solidFill>
              <a:effectLst/>
              <a:latin typeface="Google Sans"/>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86695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61DAE-4826-420D-A665-EED6F389FE84}"/>
              </a:ext>
            </a:extLst>
          </p:cNvPr>
          <p:cNvSpPr>
            <a:spLocks noGrp="1"/>
          </p:cNvSpPr>
          <p:nvPr>
            <p:ph type="title"/>
          </p:nvPr>
        </p:nvSpPr>
        <p:spPr>
          <a:xfrm>
            <a:off x="521208" y="839347"/>
            <a:ext cx="11155680" cy="1463040"/>
          </a:xfrm>
        </p:spPr>
        <p:txBody>
          <a:bodyPr>
            <a:noAutofit/>
          </a:bodyPr>
          <a:lstStyle/>
          <a:p>
            <a:r>
              <a:rPr lang="en-US" sz="3500" dirty="0"/>
              <a:t>Sometimes we can’t trust our intuition, and we need cold and hard statistical facts to see more clearly</a:t>
            </a:r>
          </a:p>
        </p:txBody>
      </p:sp>
      <p:sp>
        <p:nvSpPr>
          <p:cNvPr id="3" name="Content Placeholder 2">
            <a:extLst>
              <a:ext uri="{FF2B5EF4-FFF2-40B4-BE49-F238E27FC236}">
                <a16:creationId xmlns:a16="http://schemas.microsoft.com/office/drawing/2014/main" id="{9DF038DC-0A05-DF3A-2EB1-AF8B372B5D14}"/>
              </a:ext>
            </a:extLst>
          </p:cNvPr>
          <p:cNvSpPr>
            <a:spLocks noGrp="1"/>
          </p:cNvSpPr>
          <p:nvPr>
            <p:ph idx="1"/>
          </p:nvPr>
        </p:nvSpPr>
        <p:spPr/>
        <p:txBody>
          <a:bodyPr/>
          <a:lstStyle/>
          <a:p>
            <a:endParaRPr lang="en-US" dirty="0"/>
          </a:p>
          <a:p>
            <a:endParaRPr lang="en-US" dirty="0"/>
          </a:p>
          <a:p>
            <a:r>
              <a:rPr lang="en-US" dirty="0"/>
              <a:t>A Bat and a ball cost $3.50 and the bat is $3 more than the ball.  How much did the ball cost?</a:t>
            </a:r>
          </a:p>
          <a:p>
            <a:r>
              <a:rPr lang="en-US" dirty="0"/>
              <a:t>After a 20% off sale a bat cost $10 what was the original price?</a:t>
            </a:r>
          </a:p>
          <a:p>
            <a:endParaRPr lang="en-US" dirty="0"/>
          </a:p>
        </p:txBody>
      </p:sp>
      <p:pic>
        <p:nvPicPr>
          <p:cNvPr id="4" name="Picture 3">
            <a:extLst>
              <a:ext uri="{FF2B5EF4-FFF2-40B4-BE49-F238E27FC236}">
                <a16:creationId xmlns:a16="http://schemas.microsoft.com/office/drawing/2014/main" id="{C3A512D0-531A-98E7-2A8E-0C9DC73B398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05888" y="2095711"/>
            <a:ext cx="8515732" cy="1096687"/>
          </a:xfrm>
          <a:prstGeom prst="rect">
            <a:avLst/>
          </a:prstGeom>
          <a:noFill/>
          <a:ln>
            <a:noFill/>
          </a:ln>
        </p:spPr>
      </p:pic>
      <p:pic>
        <p:nvPicPr>
          <p:cNvPr id="5" name="Picture 4">
            <a:extLst>
              <a:ext uri="{FF2B5EF4-FFF2-40B4-BE49-F238E27FC236}">
                <a16:creationId xmlns:a16="http://schemas.microsoft.com/office/drawing/2014/main" id="{356CE05B-D04B-7D76-DB32-AB2F6B55064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4864" y="4359741"/>
            <a:ext cx="3212048" cy="2498259"/>
          </a:xfrm>
          <a:prstGeom prst="rect">
            <a:avLst/>
          </a:prstGeom>
          <a:noFill/>
          <a:ln>
            <a:noFill/>
          </a:ln>
        </p:spPr>
      </p:pic>
      <p:sp>
        <p:nvSpPr>
          <p:cNvPr id="6" name="TextBox 5">
            <a:extLst>
              <a:ext uri="{FF2B5EF4-FFF2-40B4-BE49-F238E27FC236}">
                <a16:creationId xmlns:a16="http://schemas.microsoft.com/office/drawing/2014/main" id="{D51BC219-6599-1BEB-4A3D-598E522DFCC8}"/>
              </a:ext>
            </a:extLst>
          </p:cNvPr>
          <p:cNvSpPr txBox="1"/>
          <p:nvPr/>
        </p:nvSpPr>
        <p:spPr>
          <a:xfrm>
            <a:off x="7795831" y="4070527"/>
            <a:ext cx="4562475" cy="646331"/>
          </a:xfrm>
          <a:prstGeom prst="rect">
            <a:avLst/>
          </a:prstGeom>
          <a:noFill/>
        </p:spPr>
        <p:txBody>
          <a:bodyPr wrap="square" rtlCol="0">
            <a:spAutoFit/>
          </a:bodyPr>
          <a:lstStyle/>
          <a:p>
            <a:r>
              <a:rPr lang="en-US" dirty="0">
                <a:solidFill>
                  <a:schemeClr val="accent4">
                    <a:lumMod val="75000"/>
                  </a:schemeClr>
                </a:solidFill>
              </a:rPr>
              <a:t>Which is more likely to kill a person?</a:t>
            </a:r>
          </a:p>
          <a:p>
            <a:endParaRPr lang="en-US" dirty="0"/>
          </a:p>
        </p:txBody>
      </p:sp>
      <p:sp>
        <p:nvSpPr>
          <p:cNvPr id="7" name="TextBox 6">
            <a:extLst>
              <a:ext uri="{FF2B5EF4-FFF2-40B4-BE49-F238E27FC236}">
                <a16:creationId xmlns:a16="http://schemas.microsoft.com/office/drawing/2014/main" id="{A45E9F88-2DFF-6D41-F9CA-298C52A731E1}"/>
              </a:ext>
            </a:extLst>
          </p:cNvPr>
          <p:cNvSpPr txBox="1"/>
          <p:nvPr/>
        </p:nvSpPr>
        <p:spPr>
          <a:xfrm>
            <a:off x="7629525" y="4462272"/>
            <a:ext cx="4895089" cy="1200329"/>
          </a:xfrm>
          <a:prstGeom prst="rect">
            <a:avLst/>
          </a:prstGeom>
          <a:noFill/>
        </p:spPr>
        <p:txBody>
          <a:bodyPr wrap="square" rtlCol="0">
            <a:spAutoFit/>
          </a:bodyPr>
          <a:lstStyle/>
          <a:p>
            <a:r>
              <a:rPr lang="en-US" dirty="0"/>
              <a:t>A stroke		OR	An Accident	</a:t>
            </a:r>
          </a:p>
          <a:p>
            <a:r>
              <a:rPr lang="en-US" dirty="0"/>
              <a:t>A tornado	OR 	Asthma</a:t>
            </a:r>
          </a:p>
          <a:p>
            <a:r>
              <a:rPr lang="en-US" dirty="0"/>
              <a:t>Lightning		OR	Botulism</a:t>
            </a:r>
          </a:p>
          <a:p>
            <a:r>
              <a:rPr lang="en-US" dirty="0"/>
              <a:t>An Accident	OR	Diabetes</a:t>
            </a:r>
          </a:p>
        </p:txBody>
      </p:sp>
    </p:spTree>
    <p:extLst>
      <p:ext uri="{BB962C8B-B14F-4D97-AF65-F5344CB8AC3E}">
        <p14:creationId xmlns:p14="http://schemas.microsoft.com/office/powerpoint/2010/main" val="10300428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8D655-8C56-B942-DFE3-019458621105}"/>
              </a:ext>
            </a:extLst>
          </p:cNvPr>
          <p:cNvSpPr>
            <a:spLocks noGrp="1"/>
          </p:cNvSpPr>
          <p:nvPr>
            <p:ph type="title"/>
          </p:nvPr>
        </p:nvSpPr>
        <p:spPr>
          <a:xfrm>
            <a:off x="521208" y="978408"/>
            <a:ext cx="11155680" cy="777240"/>
          </a:xfrm>
        </p:spPr>
        <p:txBody>
          <a:bodyPr>
            <a:normAutofit fontScale="90000"/>
          </a:bodyPr>
          <a:lstStyle/>
          <a:p>
            <a:r>
              <a:rPr lang="en-US" dirty="0"/>
              <a:t>Let the activities commence!</a:t>
            </a:r>
            <a:br>
              <a:rPr lang="en-US" dirty="0"/>
            </a:br>
            <a:br>
              <a:rPr lang="en-US" dirty="0"/>
            </a:br>
            <a:r>
              <a:rPr lang="en-US" sz="2700" dirty="0"/>
              <a:t>M&amp;M’s: The. U.S. response to UK Skittles in WWII</a:t>
            </a:r>
            <a:br>
              <a:rPr lang="en-US" dirty="0"/>
            </a:br>
            <a:br>
              <a:rPr lang="en-US" dirty="0"/>
            </a:br>
            <a:endParaRPr lang="en-US" dirty="0"/>
          </a:p>
        </p:txBody>
      </p:sp>
      <p:graphicFrame>
        <p:nvGraphicFramePr>
          <p:cNvPr id="5" name="Table 4">
            <a:extLst>
              <a:ext uri="{FF2B5EF4-FFF2-40B4-BE49-F238E27FC236}">
                <a16:creationId xmlns:a16="http://schemas.microsoft.com/office/drawing/2014/main" id="{75EBB066-EB6B-32DE-071E-AAFE07AB4F1D}"/>
              </a:ext>
            </a:extLst>
          </p:cNvPr>
          <p:cNvGraphicFramePr>
            <a:graphicFrameLocks noGrp="1"/>
          </p:cNvGraphicFramePr>
          <p:nvPr>
            <p:extLst>
              <p:ext uri="{D42A27DB-BD31-4B8C-83A1-F6EECF244321}">
                <p14:modId xmlns:p14="http://schemas.microsoft.com/office/powerpoint/2010/main" val="2207286186"/>
              </p:ext>
            </p:extLst>
          </p:nvPr>
        </p:nvGraphicFramePr>
        <p:xfrm>
          <a:off x="667512" y="3167156"/>
          <a:ext cx="6629400" cy="2255012"/>
        </p:xfrm>
        <a:graphic>
          <a:graphicData uri="http://schemas.openxmlformats.org/drawingml/2006/table">
            <a:tbl>
              <a:tblPr firstRow="1" firstCol="1" bandRow="1">
                <a:tableStyleId>{5C22544A-7EE6-4342-B048-85BDC9FD1C3A}</a:tableStyleId>
              </a:tblPr>
              <a:tblGrid>
                <a:gridCol w="810895">
                  <a:extLst>
                    <a:ext uri="{9D8B030D-6E8A-4147-A177-3AD203B41FA5}">
                      <a16:colId xmlns:a16="http://schemas.microsoft.com/office/drawing/2014/main" val="4102645108"/>
                    </a:ext>
                  </a:extLst>
                </a:gridCol>
                <a:gridCol w="639572">
                  <a:extLst>
                    <a:ext uri="{9D8B030D-6E8A-4147-A177-3AD203B41FA5}">
                      <a16:colId xmlns:a16="http://schemas.microsoft.com/office/drawing/2014/main" val="1788490336"/>
                    </a:ext>
                  </a:extLst>
                </a:gridCol>
                <a:gridCol w="780669">
                  <a:extLst>
                    <a:ext uri="{9D8B030D-6E8A-4147-A177-3AD203B41FA5}">
                      <a16:colId xmlns:a16="http://schemas.microsoft.com/office/drawing/2014/main" val="562324254"/>
                    </a:ext>
                  </a:extLst>
                </a:gridCol>
                <a:gridCol w="713232">
                  <a:extLst>
                    <a:ext uri="{9D8B030D-6E8A-4147-A177-3AD203B41FA5}">
                      <a16:colId xmlns:a16="http://schemas.microsoft.com/office/drawing/2014/main" val="4046399463"/>
                    </a:ext>
                  </a:extLst>
                </a:gridCol>
                <a:gridCol w="1106424">
                  <a:extLst>
                    <a:ext uri="{9D8B030D-6E8A-4147-A177-3AD203B41FA5}">
                      <a16:colId xmlns:a16="http://schemas.microsoft.com/office/drawing/2014/main" val="3865631117"/>
                    </a:ext>
                  </a:extLst>
                </a:gridCol>
                <a:gridCol w="420624">
                  <a:extLst>
                    <a:ext uri="{9D8B030D-6E8A-4147-A177-3AD203B41FA5}">
                      <a16:colId xmlns:a16="http://schemas.microsoft.com/office/drawing/2014/main" val="3867795243"/>
                    </a:ext>
                  </a:extLst>
                </a:gridCol>
                <a:gridCol w="668274">
                  <a:extLst>
                    <a:ext uri="{9D8B030D-6E8A-4147-A177-3AD203B41FA5}">
                      <a16:colId xmlns:a16="http://schemas.microsoft.com/office/drawing/2014/main" val="1104319104"/>
                    </a:ext>
                  </a:extLst>
                </a:gridCol>
                <a:gridCol w="511302">
                  <a:extLst>
                    <a:ext uri="{9D8B030D-6E8A-4147-A177-3AD203B41FA5}">
                      <a16:colId xmlns:a16="http://schemas.microsoft.com/office/drawing/2014/main" val="2388927442"/>
                    </a:ext>
                  </a:extLst>
                </a:gridCol>
                <a:gridCol w="978408">
                  <a:extLst>
                    <a:ext uri="{9D8B030D-6E8A-4147-A177-3AD203B41FA5}">
                      <a16:colId xmlns:a16="http://schemas.microsoft.com/office/drawing/2014/main" val="2098369675"/>
                    </a:ext>
                  </a:extLst>
                </a:gridCol>
              </a:tblGrid>
              <a:tr h="0">
                <a:tc>
                  <a:txBody>
                    <a:bodyPr/>
                    <a:lstStyle/>
                    <a:p>
                      <a:pPr marL="0" marR="0">
                        <a:lnSpc>
                          <a:spcPct val="115000"/>
                        </a:lnSpc>
                        <a:spcAft>
                          <a:spcPts val="1000"/>
                        </a:spcAft>
                        <a:buNone/>
                      </a:pPr>
                      <a:r>
                        <a:rPr lang="en-US" sz="14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dirty="0">
                          <a:effectLst/>
                        </a:rPr>
                        <a:t>Mean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a:effectLst/>
                        </a:rPr>
                        <a:t>Median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a:effectLst/>
                        </a:rPr>
                        <a:t>Mode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a:effectLst/>
                        </a:rPr>
                        <a:t>Midrange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dirty="0">
                          <a:effectLst/>
                        </a:rPr>
                        <a:t> Q</a:t>
                      </a:r>
                      <a:r>
                        <a:rPr lang="en-US" sz="1400" baseline="-25000" dirty="0">
                          <a:effectLst/>
                        </a:rPr>
                        <a:t>1  and </a:t>
                      </a:r>
                      <a:r>
                        <a:rPr lang="en-US" sz="1400" dirty="0">
                          <a:effectLst/>
                        </a:rPr>
                        <a:t>Q</a:t>
                      </a:r>
                      <a:r>
                        <a:rPr lang="en-US" sz="1400" baseline="-25000" dirty="0">
                          <a:effectLst/>
                        </a:rPr>
                        <a:t>3</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a:effectLst/>
                        </a:rPr>
                        <a:t>Range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a:effectLst/>
                        </a:rPr>
                        <a:t>IQR</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a:effectLst/>
                        </a:rPr>
                        <a:t>Outliers?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1617687"/>
                  </a:ext>
                </a:extLst>
              </a:tr>
              <a:tr h="0">
                <a:tc>
                  <a:txBody>
                    <a:bodyPr/>
                    <a:lstStyle/>
                    <a:p>
                      <a:pPr marL="0" marR="0">
                        <a:lnSpc>
                          <a:spcPct val="115000"/>
                        </a:lnSpc>
                        <a:spcAft>
                          <a:spcPts val="1000"/>
                        </a:spcAft>
                        <a:buNone/>
                      </a:pPr>
                      <a:r>
                        <a:rPr lang="en-US" sz="1400">
                          <a:effectLst/>
                        </a:rPr>
                        <a:t>Brown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66116957"/>
                  </a:ext>
                </a:extLst>
              </a:tr>
              <a:tr h="0">
                <a:tc>
                  <a:txBody>
                    <a:bodyPr/>
                    <a:lstStyle/>
                    <a:p>
                      <a:pPr marL="0" marR="0">
                        <a:lnSpc>
                          <a:spcPct val="115000"/>
                        </a:lnSpc>
                        <a:spcAft>
                          <a:spcPts val="1000"/>
                        </a:spcAft>
                        <a:buNone/>
                      </a:pPr>
                      <a:r>
                        <a:rPr lang="en-US" sz="1400">
                          <a:effectLst/>
                        </a:rPr>
                        <a:t>Red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37883893"/>
                  </a:ext>
                </a:extLst>
              </a:tr>
              <a:tr h="0">
                <a:tc>
                  <a:txBody>
                    <a:bodyPr/>
                    <a:lstStyle/>
                    <a:p>
                      <a:pPr marL="0" marR="0">
                        <a:lnSpc>
                          <a:spcPct val="115000"/>
                        </a:lnSpc>
                        <a:spcAft>
                          <a:spcPts val="1000"/>
                        </a:spcAft>
                        <a:buNone/>
                      </a:pPr>
                      <a:r>
                        <a:rPr lang="en-US" sz="1400">
                          <a:effectLst/>
                        </a:rPr>
                        <a:t>Blue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49061213"/>
                  </a:ext>
                </a:extLst>
              </a:tr>
              <a:tr h="0">
                <a:tc>
                  <a:txBody>
                    <a:bodyPr/>
                    <a:lstStyle/>
                    <a:p>
                      <a:pPr marL="0" marR="0">
                        <a:lnSpc>
                          <a:spcPct val="115000"/>
                        </a:lnSpc>
                        <a:spcAft>
                          <a:spcPts val="1000"/>
                        </a:spcAft>
                        <a:buNone/>
                      </a:pPr>
                      <a:r>
                        <a:rPr lang="en-US" sz="1400">
                          <a:effectLst/>
                        </a:rPr>
                        <a:t>Yellow</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13596726"/>
                  </a:ext>
                </a:extLst>
              </a:tr>
              <a:tr h="0">
                <a:tc>
                  <a:txBody>
                    <a:bodyPr/>
                    <a:lstStyle/>
                    <a:p>
                      <a:pPr marL="0" marR="0">
                        <a:lnSpc>
                          <a:spcPct val="115000"/>
                        </a:lnSpc>
                        <a:spcAft>
                          <a:spcPts val="1000"/>
                        </a:spcAft>
                        <a:buNone/>
                      </a:pPr>
                      <a:r>
                        <a:rPr lang="en-US" sz="1400">
                          <a:effectLst/>
                        </a:rPr>
                        <a:t>Orange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3730556"/>
                  </a:ext>
                </a:extLst>
              </a:tr>
              <a:tr h="0">
                <a:tc>
                  <a:txBody>
                    <a:bodyPr/>
                    <a:lstStyle/>
                    <a:p>
                      <a:pPr marL="0" marR="0">
                        <a:lnSpc>
                          <a:spcPct val="115000"/>
                        </a:lnSpc>
                        <a:spcAft>
                          <a:spcPts val="1000"/>
                        </a:spcAft>
                        <a:buNone/>
                      </a:pPr>
                      <a:r>
                        <a:rPr lang="en-US" sz="1400">
                          <a:effectLst/>
                        </a:rPr>
                        <a:t>Green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48645124"/>
                  </a:ext>
                </a:extLst>
              </a:tr>
              <a:tr h="0">
                <a:tc>
                  <a:txBody>
                    <a:bodyPr/>
                    <a:lstStyle/>
                    <a:p>
                      <a:pPr marL="0" marR="0">
                        <a:lnSpc>
                          <a:spcPct val="115000"/>
                        </a:lnSpc>
                        <a:spcAft>
                          <a:spcPts val="1000"/>
                        </a:spcAft>
                        <a:buNone/>
                      </a:pPr>
                      <a:r>
                        <a:rPr lang="en-US" sz="1400">
                          <a:effectLst/>
                        </a:rPr>
                        <a:t>Total</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15000"/>
                        </a:lnSpc>
                        <a:spcAft>
                          <a:spcPts val="1000"/>
                        </a:spcAft>
                        <a:buNone/>
                      </a:pPr>
                      <a:r>
                        <a:rPr lang="en-US" sz="1400" dirty="0">
                          <a:effectLst/>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17594283"/>
                  </a:ext>
                </a:extLst>
              </a:tr>
            </a:tbl>
          </a:graphicData>
        </a:graphic>
      </p:graphicFrame>
      <p:sp>
        <p:nvSpPr>
          <p:cNvPr id="7" name="TextBox 6">
            <a:extLst>
              <a:ext uri="{FF2B5EF4-FFF2-40B4-BE49-F238E27FC236}">
                <a16:creationId xmlns:a16="http://schemas.microsoft.com/office/drawing/2014/main" id="{C0E0EA99-953B-20DC-DE9E-C58B8A11C627}"/>
              </a:ext>
            </a:extLst>
          </p:cNvPr>
          <p:cNvSpPr txBox="1"/>
          <p:nvPr/>
        </p:nvSpPr>
        <p:spPr>
          <a:xfrm>
            <a:off x="7676388" y="3167156"/>
            <a:ext cx="4128516" cy="2585323"/>
          </a:xfrm>
          <a:prstGeom prst="rect">
            <a:avLst/>
          </a:prstGeom>
          <a:noFill/>
        </p:spPr>
        <p:txBody>
          <a:bodyPr wrap="square" rtlCol="0">
            <a:spAutoFit/>
          </a:bodyPr>
          <a:lstStyle/>
          <a:p>
            <a:r>
              <a:rPr lang="en-US" dirty="0"/>
              <a:t>Using TI-84 and Excel to collect data, get descriptive statistics, graphs and make a guess about a null hypothesis.</a:t>
            </a:r>
          </a:p>
          <a:p>
            <a:endParaRPr lang="en-US" dirty="0"/>
          </a:p>
          <a:p>
            <a:r>
              <a:rPr lang="en-US" dirty="0"/>
              <a:t>Also makes for an example of ANOVA, colors referring to different treatments for terminal cancer and frequencies representing the survival period (weeks).  </a:t>
            </a:r>
          </a:p>
        </p:txBody>
      </p:sp>
      <mc:AlternateContent xmlns:mc="http://schemas.openxmlformats.org/markup-compatibility/2006" xmlns:cx1="http://schemas.microsoft.com/office/drawing/2015/9/8/chartex">
        <mc:Choice Requires="cx1">
          <p:graphicFrame>
            <p:nvGraphicFramePr>
              <p:cNvPr id="3" name="Chart 2">
                <a:extLst>
                  <a:ext uri="{FF2B5EF4-FFF2-40B4-BE49-F238E27FC236}">
                    <a16:creationId xmlns:a16="http://schemas.microsoft.com/office/drawing/2014/main" id="{F121324C-8CEF-0FA1-A0D8-BC14A4CBBE99}"/>
                  </a:ext>
                </a:extLst>
              </p:cNvPr>
              <p:cNvGraphicFramePr/>
              <p:nvPr>
                <p:extLst>
                  <p:ext uri="{D42A27DB-BD31-4B8C-83A1-F6EECF244321}">
                    <p14:modId xmlns:p14="http://schemas.microsoft.com/office/powerpoint/2010/main" val="3532530717"/>
                  </p:ext>
                </p:extLst>
              </p:nvPr>
            </p:nvGraphicFramePr>
            <p:xfrm>
              <a:off x="8046720" y="749920"/>
              <a:ext cx="3387852" cy="2011456"/>
            </p:xfrm>
            <a:graphic>
              <a:graphicData uri="http://schemas.microsoft.com/office/drawing/2014/chartex">
                <cx:chart xmlns:cx="http://schemas.microsoft.com/office/drawing/2014/chartex" xmlns:r="http://schemas.openxmlformats.org/officeDocument/2006/relationships" r:id="rId2"/>
              </a:graphicData>
            </a:graphic>
          </p:graphicFrame>
        </mc:Choice>
        <mc:Fallback xmlns="">
          <p:pic>
            <p:nvPicPr>
              <p:cNvPr id="3" name="Chart 2">
                <a:extLst>
                  <a:ext uri="{FF2B5EF4-FFF2-40B4-BE49-F238E27FC236}">
                    <a16:creationId xmlns:a16="http://schemas.microsoft.com/office/drawing/2014/main" id="{F121324C-8CEF-0FA1-A0D8-BC14A4CBBE99}"/>
                  </a:ext>
                </a:extLst>
              </p:cNvPr>
              <p:cNvPicPr>
                <a:picLocks noGrp="1" noRot="1" noChangeAspect="1" noMove="1" noResize="1" noEditPoints="1" noAdjustHandles="1" noChangeArrowheads="1" noChangeShapeType="1"/>
              </p:cNvPicPr>
              <p:nvPr/>
            </p:nvPicPr>
            <p:blipFill>
              <a:blip r:embed="rId3"/>
              <a:stretch>
                <a:fillRect/>
              </a:stretch>
            </p:blipFill>
            <p:spPr>
              <a:xfrm>
                <a:off x="8046720" y="749920"/>
                <a:ext cx="3387852" cy="2011456"/>
              </a:xfrm>
              <a:prstGeom prst="rect">
                <a:avLst/>
              </a:prstGeom>
            </p:spPr>
          </p:pic>
        </mc:Fallback>
      </mc:AlternateContent>
      <p:graphicFrame>
        <p:nvGraphicFramePr>
          <p:cNvPr id="6" name="Chart 5">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1315410183"/>
              </p:ext>
            </p:extLst>
          </p:nvPr>
        </p:nvGraphicFramePr>
        <p:xfrm>
          <a:off x="1879341" y="3977640"/>
          <a:ext cx="4446533" cy="2743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284029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42C27-7345-E270-AAE8-6AC0BBD18AEC}"/>
              </a:ext>
            </a:extLst>
          </p:cNvPr>
          <p:cNvSpPr>
            <a:spLocks noGrp="1"/>
          </p:cNvSpPr>
          <p:nvPr>
            <p:ph type="title"/>
          </p:nvPr>
        </p:nvSpPr>
        <p:spPr>
          <a:xfrm>
            <a:off x="521208" y="978407"/>
            <a:ext cx="11155680" cy="822960"/>
          </a:xfrm>
        </p:spPr>
        <p:txBody>
          <a:bodyPr>
            <a:normAutofit fontScale="90000"/>
          </a:bodyPr>
          <a:lstStyle/>
          <a:p>
            <a:r>
              <a:rPr lang="en-US" u="sng" dirty="0"/>
              <a:t>Probability Theory</a:t>
            </a:r>
            <a:br>
              <a:rPr lang="en-US" dirty="0"/>
            </a:br>
            <a:r>
              <a:rPr lang="en-US" sz="3100" dirty="0"/>
              <a:t>Fun with pennies (while they last) and playing cards</a:t>
            </a:r>
            <a:br>
              <a:rPr lang="en-US" dirty="0"/>
            </a:br>
            <a:r>
              <a:rPr lang="en-US" sz="4000" u="sng" dirty="0"/>
              <a:t>Pennies:</a:t>
            </a:r>
            <a:br>
              <a:rPr lang="en-US" sz="3600" dirty="0"/>
            </a:br>
            <a:r>
              <a:rPr lang="en-US" sz="3100" dirty="0"/>
              <a:t>1) Estimating population size – catch and release</a:t>
            </a:r>
            <a:br>
              <a:rPr lang="en-US" sz="3100" dirty="0"/>
            </a:br>
            <a:r>
              <a:rPr lang="en-US" sz="3100" dirty="0"/>
              <a:t>2) 1962 pennies don’t fall the way you’d expect – proportion test</a:t>
            </a:r>
            <a:br>
              <a:rPr lang="en-US" sz="3100" dirty="0"/>
            </a:br>
            <a:r>
              <a:rPr lang="en-US" sz="3100" dirty="0"/>
              <a:t>3) Which is correct? 0%, 50%, 100%</a:t>
            </a:r>
            <a:br>
              <a:rPr lang="en-US" sz="3600" dirty="0"/>
            </a:br>
            <a:r>
              <a:rPr lang="en-US" sz="4000" u="sng" dirty="0"/>
              <a:t>Cards:</a:t>
            </a:r>
            <a:br>
              <a:rPr lang="en-US" dirty="0"/>
            </a:br>
            <a:r>
              <a:rPr lang="en-US" sz="3100" dirty="0"/>
              <a:t>1) ESP testing – </a:t>
            </a:r>
            <a:r>
              <a:rPr lang="en-US" sz="2700" dirty="0"/>
              <a:t>Binomial distribution and proportion test</a:t>
            </a:r>
            <a:br>
              <a:rPr lang="en-US" sz="3100" dirty="0"/>
            </a:br>
            <a:r>
              <a:rPr lang="en-US" sz="3100" dirty="0"/>
              <a:t>2) A “stacked” deck – </a:t>
            </a:r>
            <a:r>
              <a:rPr lang="en-US" sz="2700" dirty="0"/>
              <a:t>At what point does it become significantly weird?</a:t>
            </a:r>
            <a:br>
              <a:rPr lang="en-US" sz="3100" dirty="0"/>
            </a:br>
            <a:r>
              <a:rPr lang="en-US" sz="3100" dirty="0"/>
              <a:t>3) A “magic” deck - </a:t>
            </a:r>
            <a:r>
              <a:rPr lang="en-US" sz="2700" dirty="0"/>
              <a:t>At what point does it become significantly weird?</a:t>
            </a:r>
            <a:br>
              <a:rPr lang="en-US" sz="2700" dirty="0"/>
            </a:br>
            <a:br>
              <a:rPr lang="en-US" sz="2700" dirty="0"/>
            </a:br>
            <a:r>
              <a:rPr lang="en-US" sz="2700" dirty="0">
                <a:solidFill>
                  <a:srgbClr val="0070C0"/>
                </a:solidFill>
              </a:rPr>
              <a:t>Bonus: The birthday match question.  Relates to the number of hypotheses.</a:t>
            </a:r>
            <a:br>
              <a:rPr lang="en-US" dirty="0">
                <a:solidFill>
                  <a:srgbClr val="0070C0"/>
                </a:solidFill>
              </a:rPr>
            </a:br>
            <a:endParaRPr lang="en-US" dirty="0">
              <a:solidFill>
                <a:srgbClr val="0070C0"/>
              </a:solidFill>
            </a:endParaRPr>
          </a:p>
        </p:txBody>
      </p:sp>
      <p:pic>
        <p:nvPicPr>
          <p:cNvPr id="4098" name="Picture 2" descr="Coins And Playing Cards Party Game | Ladies Kitty">
            <a:extLst>
              <a:ext uri="{FF2B5EF4-FFF2-40B4-BE49-F238E27FC236}">
                <a16:creationId xmlns:a16="http://schemas.microsoft.com/office/drawing/2014/main" id="{CCFA1EC5-CE34-4C2A-5A6E-62DDDE45BE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01150" y="847725"/>
            <a:ext cx="2990850" cy="2047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82919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118D3-052B-D763-F4CB-C6BDDC02B79A}"/>
              </a:ext>
            </a:extLst>
          </p:cNvPr>
          <p:cNvSpPr>
            <a:spLocks noGrp="1"/>
          </p:cNvSpPr>
          <p:nvPr>
            <p:ph type="title"/>
          </p:nvPr>
        </p:nvSpPr>
        <p:spPr>
          <a:xfrm>
            <a:off x="521208" y="978408"/>
            <a:ext cx="11155680" cy="646111"/>
          </a:xfrm>
        </p:spPr>
        <p:txBody>
          <a:bodyPr>
            <a:normAutofit fontScale="90000"/>
          </a:bodyPr>
          <a:lstStyle/>
          <a:p>
            <a:r>
              <a:rPr lang="en-US" sz="3200" dirty="0"/>
              <a:t>Explaining why the normal distribution is so important.  The CLT </a:t>
            </a:r>
            <a:br>
              <a:rPr lang="en-US" sz="3200" dirty="0"/>
            </a:br>
            <a:br>
              <a:rPr lang="en-US" sz="3200" dirty="0"/>
            </a:br>
            <a:br>
              <a:rPr lang="en-US" sz="3200" dirty="0"/>
            </a:br>
            <a:br>
              <a:rPr lang="en-US" sz="3200" dirty="0"/>
            </a:br>
            <a:br>
              <a:rPr lang="en-US" sz="3200" dirty="0"/>
            </a:br>
            <a:br>
              <a:rPr lang="en-US" sz="3200" dirty="0"/>
            </a:br>
            <a:br>
              <a:rPr lang="en-US" sz="3200" dirty="0"/>
            </a:br>
            <a:r>
              <a:rPr lang="en-US" sz="3200" dirty="0"/>
              <a:t>Call out either the last 4 digits of your Social Security number or the last 4 digits of your phone number… you don’t need to specify which just give me the four digits while I enter them in Excel. What do you expect the mean and standard deviation to be and which would change if your data consisted of the means of each of the 4 numbers instead of the individual values? </a:t>
            </a:r>
          </a:p>
        </p:txBody>
      </p:sp>
      <p:pic>
        <p:nvPicPr>
          <p:cNvPr id="3074" name="Picture 2" descr="But what is the Central Limit Theorem?">
            <a:extLst>
              <a:ext uri="{FF2B5EF4-FFF2-40B4-BE49-F238E27FC236}">
                <a16:creationId xmlns:a16="http://schemas.microsoft.com/office/drawing/2014/main" id="{A58B0DE4-8813-DB12-4CF3-F069F17664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84901" y="1568619"/>
            <a:ext cx="4398264" cy="2474023"/>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descr="Central Limit Theorem - Clearly Explained | Towards Data Science">
            <a:extLst>
              <a:ext uri="{FF2B5EF4-FFF2-40B4-BE49-F238E27FC236}">
                <a16:creationId xmlns:a16="http://schemas.microsoft.com/office/drawing/2014/main" id="{83591887-AF83-FEB4-C9B9-C702AD37AC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0180" y="1686444"/>
            <a:ext cx="3590925" cy="2238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4172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0E9D8-91A7-E559-243A-E6B55F9E87D3}"/>
              </a:ext>
            </a:extLst>
          </p:cNvPr>
          <p:cNvSpPr>
            <a:spLocks noGrp="1"/>
          </p:cNvSpPr>
          <p:nvPr>
            <p:ph type="title"/>
          </p:nvPr>
        </p:nvSpPr>
        <p:spPr>
          <a:xfrm>
            <a:off x="521208" y="978408"/>
            <a:ext cx="11155680" cy="1002792"/>
          </a:xfrm>
        </p:spPr>
        <p:txBody>
          <a:bodyPr/>
          <a:lstStyle/>
          <a:p>
            <a:r>
              <a:rPr lang="en-US" dirty="0"/>
              <a:t>Estimation of 90% Confidence Intervals</a:t>
            </a:r>
          </a:p>
        </p:txBody>
      </p:sp>
      <p:sp>
        <p:nvSpPr>
          <p:cNvPr id="3" name="TextBox 2">
            <a:extLst>
              <a:ext uri="{FF2B5EF4-FFF2-40B4-BE49-F238E27FC236}">
                <a16:creationId xmlns:a16="http://schemas.microsoft.com/office/drawing/2014/main" id="{D00665D4-8F92-FA71-4C6C-D957293E5773}"/>
              </a:ext>
            </a:extLst>
          </p:cNvPr>
          <p:cNvSpPr txBox="1"/>
          <p:nvPr/>
        </p:nvSpPr>
        <p:spPr>
          <a:xfrm>
            <a:off x="1162050" y="1971675"/>
            <a:ext cx="11220450" cy="4401205"/>
          </a:xfrm>
          <a:prstGeom prst="rect">
            <a:avLst/>
          </a:prstGeom>
          <a:noFill/>
        </p:spPr>
        <p:txBody>
          <a:bodyPr wrap="square" rtlCol="0">
            <a:spAutoFit/>
          </a:bodyPr>
          <a:lstStyle/>
          <a:p>
            <a:pPr marL="342900" indent="-342900">
              <a:buFont typeface="+mj-lt"/>
              <a:buAutoNum type="arabicPeriod"/>
            </a:pPr>
            <a:r>
              <a:rPr lang="en-US" sz="2800" dirty="0"/>
              <a:t>What was Martin Luther King Jr.’s age at death?</a:t>
            </a:r>
          </a:p>
          <a:p>
            <a:pPr marL="342900" indent="-342900">
              <a:buFont typeface="+mj-lt"/>
              <a:buAutoNum type="arabicPeriod"/>
            </a:pPr>
            <a:r>
              <a:rPr lang="en-US" sz="2800" dirty="0"/>
              <a:t>What is the length of the Nile River in miles?</a:t>
            </a:r>
          </a:p>
          <a:p>
            <a:pPr marL="342900" indent="-342900">
              <a:buFont typeface="+mj-lt"/>
              <a:buAutoNum type="arabicPeriod"/>
            </a:pPr>
            <a:r>
              <a:rPr lang="en-US" sz="2800" dirty="0"/>
              <a:t>How many countries belong to OPEC?</a:t>
            </a:r>
          </a:p>
          <a:p>
            <a:pPr marL="342900" indent="-342900">
              <a:buFont typeface="+mj-lt"/>
              <a:buAutoNum type="arabicPeriod"/>
            </a:pPr>
            <a:r>
              <a:rPr lang="en-US" sz="2800" dirty="0"/>
              <a:t>How many books are there in the Old Testament?</a:t>
            </a:r>
          </a:p>
          <a:p>
            <a:pPr marL="342900" indent="-342900">
              <a:buFont typeface="+mj-lt"/>
              <a:buAutoNum type="arabicPeriod"/>
            </a:pPr>
            <a:r>
              <a:rPr lang="en-US" sz="2800" dirty="0"/>
              <a:t>What is the diameter of the moon in miles?</a:t>
            </a:r>
          </a:p>
          <a:p>
            <a:pPr marL="342900" indent="-342900">
              <a:buFont typeface="+mj-lt"/>
              <a:buAutoNum type="arabicPeriod"/>
            </a:pPr>
            <a:r>
              <a:rPr lang="en-US" sz="2800" dirty="0"/>
              <a:t>What is the weight of an empty Boeing 747 in pounds</a:t>
            </a:r>
          </a:p>
          <a:p>
            <a:pPr marL="342900" indent="-342900">
              <a:buFont typeface="+mj-lt"/>
              <a:buAutoNum type="arabicPeriod"/>
            </a:pPr>
            <a:r>
              <a:rPr lang="en-US" sz="2800" dirty="0"/>
              <a:t>In what year was Mozart born?</a:t>
            </a:r>
          </a:p>
          <a:p>
            <a:pPr marL="342900" indent="-342900">
              <a:buFont typeface="+mj-lt"/>
              <a:buAutoNum type="arabicPeriod"/>
            </a:pPr>
            <a:r>
              <a:rPr lang="en-US" sz="2800" dirty="0"/>
              <a:t>What is the gestation period of an African elephant in days?</a:t>
            </a:r>
          </a:p>
          <a:p>
            <a:pPr marL="342900" indent="-342900">
              <a:buFont typeface="+mj-lt"/>
              <a:buAutoNum type="arabicPeriod"/>
            </a:pPr>
            <a:r>
              <a:rPr lang="en-US" sz="2800" dirty="0"/>
              <a:t>What is the flying distance from Londo to Tokyo in miles?</a:t>
            </a:r>
          </a:p>
          <a:p>
            <a:pPr marL="342900" indent="-342900">
              <a:buFont typeface="+mj-lt"/>
              <a:buAutoNum type="arabicPeriod"/>
            </a:pPr>
            <a:r>
              <a:rPr lang="en-US" sz="2800" dirty="0"/>
              <a:t>What is the deepest part of the ocean in feet?</a:t>
            </a:r>
          </a:p>
        </p:txBody>
      </p:sp>
    </p:spTree>
    <p:extLst>
      <p:ext uri="{BB962C8B-B14F-4D97-AF65-F5344CB8AC3E}">
        <p14:creationId xmlns:p14="http://schemas.microsoft.com/office/powerpoint/2010/main" val="27263737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6057D-1881-4A82-4981-9ED699F863DD}"/>
              </a:ext>
            </a:extLst>
          </p:cNvPr>
          <p:cNvSpPr>
            <a:spLocks noGrp="1"/>
          </p:cNvSpPr>
          <p:nvPr>
            <p:ph type="title"/>
          </p:nvPr>
        </p:nvSpPr>
        <p:spPr>
          <a:xfrm>
            <a:off x="297017" y="1308565"/>
            <a:ext cx="11155680" cy="877824"/>
          </a:xfrm>
        </p:spPr>
        <p:txBody>
          <a:bodyPr>
            <a:normAutofit fontScale="90000"/>
          </a:bodyPr>
          <a:lstStyle/>
          <a:p>
            <a:r>
              <a:rPr lang="en-US" dirty="0"/>
              <a:t>Goldfish?!  Let’s participate:</a:t>
            </a:r>
            <a:br>
              <a:rPr lang="en-US" dirty="0"/>
            </a:br>
            <a:br>
              <a:rPr lang="en-US" dirty="0"/>
            </a:br>
            <a:r>
              <a:rPr lang="en-US" dirty="0"/>
              <a:t>Count:</a:t>
            </a:r>
            <a:br>
              <a:rPr lang="en-US" dirty="0"/>
            </a:br>
            <a:r>
              <a:rPr lang="en-US" dirty="0"/>
              <a:t>X= the number of goldfish with a smile</a:t>
            </a:r>
            <a:br>
              <a:rPr lang="en-US" dirty="0"/>
            </a:br>
            <a:r>
              <a:rPr lang="en-US" dirty="0"/>
              <a:t>n= the number of goldfish in your bag</a:t>
            </a:r>
            <a:br>
              <a:rPr lang="en-US" dirty="0"/>
            </a:br>
            <a:br>
              <a:rPr lang="en-US" dirty="0"/>
            </a:br>
            <a:r>
              <a:rPr lang="en-US" dirty="0"/>
              <a:t>Say them out loud as soon as you have them while I record the data in Excel.</a:t>
            </a:r>
          </a:p>
        </p:txBody>
      </p:sp>
      <p:pic>
        <p:nvPicPr>
          <p:cNvPr id="1026" name="Picture 2" descr="Smiling Goldfish Stock Illustrations – 1,000 Smiling Goldfish Stock ...">
            <a:extLst>
              <a:ext uri="{FF2B5EF4-FFF2-40B4-BE49-F238E27FC236}">
                <a16:creationId xmlns:a16="http://schemas.microsoft.com/office/drawing/2014/main" id="{3B052D1B-F042-5E9F-4FA9-91E8684C6B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70459" y="768306"/>
            <a:ext cx="2624523" cy="25662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31938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C1691-38FC-265B-B79C-66E17D18419B}"/>
              </a:ext>
            </a:extLst>
          </p:cNvPr>
          <p:cNvSpPr>
            <a:spLocks noGrp="1"/>
          </p:cNvSpPr>
          <p:nvPr>
            <p:ph type="title"/>
          </p:nvPr>
        </p:nvSpPr>
        <p:spPr/>
        <p:txBody>
          <a:bodyPr>
            <a:normAutofit fontScale="90000"/>
          </a:bodyPr>
          <a:lstStyle/>
          <a:p>
            <a:r>
              <a:rPr lang="en-US" dirty="0"/>
              <a:t>Smelling Parkinson’s Disease?! </a:t>
            </a:r>
            <a:br>
              <a:rPr lang="en-US" dirty="0"/>
            </a:br>
            <a:r>
              <a:rPr lang="en-US" sz="3600" dirty="0"/>
              <a:t>Experimental design and proportion intervals and test</a:t>
            </a:r>
            <a:endParaRPr lang="en-US" dirty="0"/>
          </a:p>
        </p:txBody>
      </p:sp>
      <p:pic>
        <p:nvPicPr>
          <p:cNvPr id="3" name="Online Media 2" title="The Woman Who Can Smell Parkinson's Disease | Documentary">
            <a:hlinkClick r:id="" action="ppaction://media"/>
            <a:extLst>
              <a:ext uri="{FF2B5EF4-FFF2-40B4-BE49-F238E27FC236}">
                <a16:creationId xmlns:a16="http://schemas.microsoft.com/office/drawing/2014/main" id="{2C7E031C-DF02-B63D-BE67-82F9B85B6B64}"/>
              </a:ext>
            </a:extLst>
          </p:cNvPr>
          <p:cNvPicPr>
            <a:picLocks noRot="1" noChangeAspect="1"/>
          </p:cNvPicPr>
          <p:nvPr>
            <a:videoFile r:link="rId1"/>
          </p:nvPr>
        </p:nvPicPr>
        <p:blipFill>
          <a:blip r:embed="rId3"/>
          <a:stretch>
            <a:fillRect/>
          </a:stretch>
        </p:blipFill>
        <p:spPr>
          <a:xfrm>
            <a:off x="2128163" y="2705424"/>
            <a:ext cx="7074203" cy="3996934"/>
          </a:xfrm>
          <a:prstGeom prst="rect">
            <a:avLst/>
          </a:prstGeom>
        </p:spPr>
      </p:pic>
      <p:sp>
        <p:nvSpPr>
          <p:cNvPr id="4" name="TextBox 3">
            <a:extLst>
              <a:ext uri="{FF2B5EF4-FFF2-40B4-BE49-F238E27FC236}">
                <a16:creationId xmlns:a16="http://schemas.microsoft.com/office/drawing/2014/main" id="{158ECBD2-0531-DBA2-982A-35FCC13227C9}"/>
              </a:ext>
            </a:extLst>
          </p:cNvPr>
          <p:cNvSpPr txBox="1"/>
          <p:nvPr/>
        </p:nvSpPr>
        <p:spPr>
          <a:xfrm>
            <a:off x="9552562" y="2850204"/>
            <a:ext cx="2033081" cy="1200329"/>
          </a:xfrm>
          <a:prstGeom prst="rect">
            <a:avLst/>
          </a:prstGeom>
          <a:noFill/>
        </p:spPr>
        <p:txBody>
          <a:bodyPr wrap="square" rtlCol="0">
            <a:spAutoFit/>
          </a:bodyPr>
          <a:lstStyle/>
          <a:p>
            <a:r>
              <a:rPr lang="en-US" dirty="0"/>
              <a:t>Key statistics section of documentary:  </a:t>
            </a:r>
          </a:p>
          <a:p>
            <a:r>
              <a:rPr lang="en-US" dirty="0"/>
              <a:t>3 min -5.5 min</a:t>
            </a:r>
          </a:p>
        </p:txBody>
      </p:sp>
    </p:spTree>
    <p:extLst>
      <p:ext uri="{BB962C8B-B14F-4D97-AF65-F5344CB8AC3E}">
        <p14:creationId xmlns:p14="http://schemas.microsoft.com/office/powerpoint/2010/main" val="22040630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10346-D745-37C8-1D4B-6245BFA111A0}"/>
              </a:ext>
            </a:extLst>
          </p:cNvPr>
          <p:cNvSpPr>
            <a:spLocks noGrp="1"/>
          </p:cNvSpPr>
          <p:nvPr>
            <p:ph type="title"/>
          </p:nvPr>
        </p:nvSpPr>
        <p:spPr/>
        <p:txBody>
          <a:bodyPr/>
          <a:lstStyle/>
          <a:p>
            <a:r>
              <a:rPr lang="en-US" dirty="0"/>
              <a:t>Another proportion test example that’s fun</a:t>
            </a:r>
            <a:br>
              <a:rPr lang="en-US" dirty="0"/>
            </a:br>
            <a:r>
              <a:rPr lang="en-US" dirty="0"/>
              <a:t>Who is Bob, who is Tim?</a:t>
            </a:r>
          </a:p>
        </p:txBody>
      </p:sp>
      <p:pic>
        <p:nvPicPr>
          <p:cNvPr id="3" name="Picture 2">
            <a:extLst>
              <a:ext uri="{FF2B5EF4-FFF2-40B4-BE49-F238E27FC236}">
                <a16:creationId xmlns:a16="http://schemas.microsoft.com/office/drawing/2014/main" id="{C9834B01-2312-04E3-3E4C-7DD05706420F}"/>
              </a:ext>
            </a:extLst>
          </p:cNvPr>
          <p:cNvPicPr>
            <a:picLocks noChangeAspect="1"/>
          </p:cNvPicPr>
          <p:nvPr/>
        </p:nvPicPr>
        <p:blipFill>
          <a:blip r:embed="rId2"/>
          <a:stretch>
            <a:fillRect/>
          </a:stretch>
        </p:blipFill>
        <p:spPr>
          <a:xfrm>
            <a:off x="3232216" y="2541337"/>
            <a:ext cx="5804779" cy="4137766"/>
          </a:xfrm>
          <a:prstGeom prst="rect">
            <a:avLst/>
          </a:prstGeom>
        </p:spPr>
      </p:pic>
    </p:spTree>
    <p:extLst>
      <p:ext uri="{BB962C8B-B14F-4D97-AF65-F5344CB8AC3E}">
        <p14:creationId xmlns:p14="http://schemas.microsoft.com/office/powerpoint/2010/main" val="39111592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DF8F1-6798-7287-3EE7-5D598269C940}"/>
              </a:ext>
            </a:extLst>
          </p:cNvPr>
          <p:cNvSpPr>
            <a:spLocks noGrp="1"/>
          </p:cNvSpPr>
          <p:nvPr>
            <p:ph type="title"/>
          </p:nvPr>
        </p:nvSpPr>
        <p:spPr>
          <a:xfrm>
            <a:off x="283083" y="826008"/>
            <a:ext cx="11155680" cy="878967"/>
          </a:xfrm>
        </p:spPr>
        <p:txBody>
          <a:bodyPr>
            <a:normAutofit fontScale="90000"/>
          </a:bodyPr>
          <a:lstStyle/>
          <a:p>
            <a:r>
              <a:rPr lang="en-US" dirty="0"/>
              <a:t>One-Sample T-test</a:t>
            </a:r>
            <a:br>
              <a:rPr lang="en-US" dirty="0"/>
            </a:br>
            <a:br>
              <a:rPr lang="en-US" dirty="0"/>
            </a:br>
            <a:r>
              <a:rPr lang="en-US" sz="2700" dirty="0"/>
              <a:t>Do people over or under-estimate how long a minute really is.  Or are they just wrong?  Or in this case we might not want to reject the H</a:t>
            </a:r>
            <a:r>
              <a:rPr lang="en-US" sz="1300" dirty="0"/>
              <a:t>0</a:t>
            </a:r>
            <a:br>
              <a:rPr lang="en-US" sz="3100" dirty="0"/>
            </a:br>
            <a:br>
              <a:rPr lang="en-US" sz="3100" dirty="0"/>
            </a:br>
            <a:r>
              <a:rPr lang="en-US" sz="3100" dirty="0"/>
              <a:t>H</a:t>
            </a:r>
            <a:r>
              <a:rPr lang="en-US" sz="1600" dirty="0"/>
              <a:t>0</a:t>
            </a:r>
            <a:r>
              <a:rPr lang="en-US" sz="3100" dirty="0"/>
              <a:t>:  µ = 60</a:t>
            </a:r>
            <a:br>
              <a:rPr lang="en-US" sz="3100" dirty="0"/>
            </a:br>
            <a:r>
              <a:rPr lang="en-US" sz="3100" dirty="0"/>
              <a:t>H</a:t>
            </a:r>
            <a:r>
              <a:rPr lang="en-US" sz="1600" dirty="0"/>
              <a:t>A</a:t>
            </a:r>
            <a:r>
              <a:rPr lang="en-US" sz="3100" dirty="0"/>
              <a:t>:  µ &gt;,&lt;,≠ 60  (which inequality should we start with?)</a:t>
            </a:r>
            <a:br>
              <a:rPr lang="en-US" sz="3100" dirty="0"/>
            </a:br>
            <a:br>
              <a:rPr lang="en-US" sz="3100" dirty="0"/>
            </a:br>
            <a:r>
              <a:rPr lang="en-US" sz="3100" dirty="0"/>
              <a:t>Why do some people over-estimate and others under-estimate? What variables might help explain the variation?</a:t>
            </a:r>
            <a:br>
              <a:rPr lang="en-US" sz="3100" dirty="0"/>
            </a:br>
            <a:br>
              <a:rPr lang="en-US" sz="3100" dirty="0"/>
            </a:br>
            <a:r>
              <a:rPr lang="en-US" sz="3100" dirty="0">
                <a:solidFill>
                  <a:schemeClr val="accent4">
                    <a:lumMod val="75000"/>
                  </a:schemeClr>
                </a:solidFill>
                <a:hlinkClick r:id="rId2">
                  <a:extLst>
                    <a:ext uri="{A12FA001-AC4F-418D-AE19-62706E023703}">
                      <ahyp:hlinkClr xmlns:ahyp="http://schemas.microsoft.com/office/drawing/2018/hyperlinkcolor" val="tx"/>
                    </a:ext>
                  </a:extLst>
                </a:hlinkClick>
              </a:rPr>
              <a:t>Virtual Stopwatch</a:t>
            </a:r>
            <a:br>
              <a:rPr lang="en-US" sz="3100" dirty="0"/>
            </a:br>
            <a:br>
              <a:rPr lang="en-US" sz="3100" dirty="0"/>
            </a:br>
            <a:endParaRPr lang="en-US" dirty="0"/>
          </a:p>
        </p:txBody>
      </p:sp>
      <p:sp>
        <p:nvSpPr>
          <p:cNvPr id="3" name="AutoShape 2" descr="Cheetie CP04 10 Second Countdown Clock – Interactive LED Game for Events,  Parties, and Sports Challenges">
            <a:extLst>
              <a:ext uri="{FF2B5EF4-FFF2-40B4-BE49-F238E27FC236}">
                <a16:creationId xmlns:a16="http://schemas.microsoft.com/office/drawing/2014/main" id="{191515F6-860F-C47D-B45B-137C3D7D6AC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172" name="Picture 4" descr="Digital Stopwatch Images – Browse 135,428 Stock Photos, Vectors, and Video  | Adobe Stock">
            <a:extLst>
              <a:ext uri="{FF2B5EF4-FFF2-40B4-BE49-F238E27FC236}">
                <a16:creationId xmlns:a16="http://schemas.microsoft.com/office/drawing/2014/main" id="{64E0704F-0AE0-AA4F-F8CA-62A6517E11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731261"/>
            <a:ext cx="4302633" cy="12780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78734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23B9B-CFBE-C02B-397C-534C64F1F098}"/>
              </a:ext>
            </a:extLst>
          </p:cNvPr>
          <p:cNvSpPr>
            <a:spLocks noGrp="1"/>
          </p:cNvSpPr>
          <p:nvPr>
            <p:ph type="title"/>
          </p:nvPr>
        </p:nvSpPr>
        <p:spPr>
          <a:xfrm>
            <a:off x="521208" y="978408"/>
            <a:ext cx="11155680" cy="1054673"/>
          </a:xfrm>
        </p:spPr>
        <p:txBody>
          <a:bodyPr>
            <a:normAutofit fontScale="90000"/>
          </a:bodyPr>
          <a:lstStyle/>
          <a:p>
            <a:r>
              <a:rPr lang="en-US" dirty="0"/>
              <a:t>Two-sample T-test Example:</a:t>
            </a:r>
            <a:br>
              <a:rPr lang="en-US" dirty="0"/>
            </a:br>
            <a:r>
              <a:rPr lang="en-US" dirty="0"/>
              <a:t>Who can react the fastest?</a:t>
            </a:r>
            <a:br>
              <a:rPr lang="en-US" dirty="0"/>
            </a:br>
            <a:r>
              <a:rPr lang="en-US" sz="3100" dirty="0"/>
              <a:t>Let’s have a reaction timer </a:t>
            </a:r>
            <a:br>
              <a:rPr lang="en-US" sz="3100" dirty="0"/>
            </a:br>
            <a:r>
              <a:rPr lang="en-US" sz="3100" dirty="0"/>
              <a:t>help figure this out</a:t>
            </a:r>
            <a:br>
              <a:rPr lang="en-US" dirty="0"/>
            </a:br>
            <a:endParaRPr lang="en-US" dirty="0"/>
          </a:p>
        </p:txBody>
      </p:sp>
      <p:pic>
        <p:nvPicPr>
          <p:cNvPr id="4" name="Picture 3" descr="A graph with numbers and a line">
            <a:extLst>
              <a:ext uri="{FF2B5EF4-FFF2-40B4-BE49-F238E27FC236}">
                <a16:creationId xmlns:a16="http://schemas.microsoft.com/office/drawing/2014/main" id="{2C25934E-A3B7-A6ED-A7DC-E82912557EA0}"/>
              </a:ext>
            </a:extLst>
          </p:cNvPr>
          <p:cNvPicPr>
            <a:picLocks noChangeAspect="1"/>
          </p:cNvPicPr>
          <p:nvPr/>
        </p:nvPicPr>
        <p:blipFill>
          <a:blip r:embed="rId2"/>
          <a:stretch>
            <a:fillRect/>
          </a:stretch>
        </p:blipFill>
        <p:spPr>
          <a:xfrm>
            <a:off x="7707585" y="1435310"/>
            <a:ext cx="3839111" cy="3267531"/>
          </a:xfrm>
          <a:prstGeom prst="rect">
            <a:avLst/>
          </a:prstGeom>
        </p:spPr>
      </p:pic>
      <p:sp>
        <p:nvSpPr>
          <p:cNvPr id="5" name="TextBox 4">
            <a:extLst>
              <a:ext uri="{FF2B5EF4-FFF2-40B4-BE49-F238E27FC236}">
                <a16:creationId xmlns:a16="http://schemas.microsoft.com/office/drawing/2014/main" id="{F56230F8-CD3F-B95E-951C-524F40BD4835}"/>
              </a:ext>
            </a:extLst>
          </p:cNvPr>
          <p:cNvSpPr txBox="1"/>
          <p:nvPr/>
        </p:nvSpPr>
        <p:spPr>
          <a:xfrm>
            <a:off x="7635240" y="4809744"/>
            <a:ext cx="4041648" cy="1200329"/>
          </a:xfrm>
          <a:prstGeom prst="rect">
            <a:avLst/>
          </a:prstGeom>
          <a:noFill/>
        </p:spPr>
        <p:txBody>
          <a:bodyPr wrap="square" rtlCol="0">
            <a:spAutoFit/>
          </a:bodyPr>
          <a:lstStyle/>
          <a:p>
            <a:r>
              <a:rPr lang="en-US" dirty="0"/>
              <a:t>Histogram of reaction times in milli-seconds</a:t>
            </a:r>
          </a:p>
          <a:p>
            <a:endParaRPr lang="en-US" dirty="0"/>
          </a:p>
          <a:p>
            <a:r>
              <a:rPr lang="en-US" dirty="0">
                <a:hlinkClick r:id="rId3"/>
              </a:rPr>
              <a:t>Washington U Reaction Timer</a:t>
            </a:r>
            <a:endParaRPr lang="en-US" dirty="0"/>
          </a:p>
        </p:txBody>
      </p:sp>
      <p:pic>
        <p:nvPicPr>
          <p:cNvPr id="4098" name="Picture 2" descr="20 Funny Action Photos Taken at Just the Right Moment">
            <a:extLst>
              <a:ext uri="{FF2B5EF4-FFF2-40B4-BE49-F238E27FC236}">
                <a16:creationId xmlns:a16="http://schemas.microsoft.com/office/drawing/2014/main" id="{DFAD7529-DB81-D950-6F67-7C4C3823443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7719" y="3255264"/>
            <a:ext cx="5480797" cy="32028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78734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26325-7A67-364F-71FD-BC9034C8D407}"/>
              </a:ext>
            </a:extLst>
          </p:cNvPr>
          <p:cNvSpPr>
            <a:spLocks noGrp="1"/>
          </p:cNvSpPr>
          <p:nvPr>
            <p:ph type="title"/>
          </p:nvPr>
        </p:nvSpPr>
        <p:spPr/>
        <p:txBody>
          <a:bodyPr/>
          <a:lstStyle/>
          <a:p>
            <a:r>
              <a:rPr lang="en-US" dirty="0"/>
              <a:t>How old was Ghandhi when he died?</a:t>
            </a:r>
          </a:p>
        </p:txBody>
      </p:sp>
      <p:sp>
        <p:nvSpPr>
          <p:cNvPr id="7" name="AutoShape 6" descr="SC surprises the Nation- Admits the plea to re-investigate Mahatma Gandhi  Assassination">
            <a:extLst>
              <a:ext uri="{FF2B5EF4-FFF2-40B4-BE49-F238E27FC236}">
                <a16:creationId xmlns:a16="http://schemas.microsoft.com/office/drawing/2014/main" id="{B536775C-A467-5DD3-0AAA-98F8935A273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9" name="Picture 8">
            <a:extLst>
              <a:ext uri="{FF2B5EF4-FFF2-40B4-BE49-F238E27FC236}">
                <a16:creationId xmlns:a16="http://schemas.microsoft.com/office/drawing/2014/main" id="{971BB387-4123-4610-43CD-305F027723E3}"/>
              </a:ext>
            </a:extLst>
          </p:cNvPr>
          <p:cNvPicPr>
            <a:picLocks noChangeAspect="1"/>
          </p:cNvPicPr>
          <p:nvPr/>
        </p:nvPicPr>
        <p:blipFill>
          <a:blip r:embed="rId2"/>
          <a:srcRect l="17969" t="40000" r="67969" b="29722"/>
          <a:stretch>
            <a:fillRect/>
          </a:stretch>
        </p:blipFill>
        <p:spPr>
          <a:xfrm>
            <a:off x="1962149" y="2000250"/>
            <a:ext cx="6667501" cy="4037542"/>
          </a:xfrm>
          <a:prstGeom prst="rect">
            <a:avLst/>
          </a:prstGeom>
        </p:spPr>
      </p:pic>
    </p:spTree>
    <p:extLst>
      <p:ext uri="{BB962C8B-B14F-4D97-AF65-F5344CB8AC3E}">
        <p14:creationId xmlns:p14="http://schemas.microsoft.com/office/powerpoint/2010/main" val="17391496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569B9-F6C6-77E8-7CE5-E99A2D82378F}"/>
              </a:ext>
            </a:extLst>
          </p:cNvPr>
          <p:cNvSpPr>
            <a:spLocks noGrp="1"/>
          </p:cNvSpPr>
          <p:nvPr>
            <p:ph type="title"/>
          </p:nvPr>
        </p:nvSpPr>
        <p:spPr>
          <a:xfrm>
            <a:off x="473583" y="637197"/>
            <a:ext cx="3428631" cy="315303"/>
          </a:xfrm>
        </p:spPr>
        <p:txBody>
          <a:bodyPr>
            <a:normAutofit fontScale="90000"/>
          </a:bodyPr>
          <a:lstStyle/>
          <a:p>
            <a:r>
              <a:rPr lang="en-US" dirty="0"/>
              <a:t>Correlation and Regression:</a:t>
            </a:r>
            <a:br>
              <a:rPr lang="en-US" dirty="0"/>
            </a:br>
            <a:br>
              <a:rPr lang="en-US" dirty="0"/>
            </a:br>
            <a:r>
              <a:rPr lang="en-US" sz="2700" dirty="0"/>
              <a:t>How strongly is the size of your hand  correlated with your height?</a:t>
            </a:r>
            <a:br>
              <a:rPr lang="en-US" sz="2700" dirty="0"/>
            </a:br>
            <a:br>
              <a:rPr lang="en-US" sz="2700" dirty="0"/>
            </a:br>
            <a:r>
              <a:rPr lang="en-US" sz="2700" dirty="0"/>
              <a:t>Be able to interpret R-square and the regression equation in context.</a:t>
            </a:r>
            <a:br>
              <a:rPr lang="en-US" dirty="0"/>
            </a:br>
            <a:r>
              <a:rPr lang="en-US" dirty="0"/>
              <a:t> </a:t>
            </a:r>
          </a:p>
        </p:txBody>
      </p:sp>
      <p:pic>
        <p:nvPicPr>
          <p:cNvPr id="2050" name="Picture 2" descr="Cubit, handspan. Body parts to measure the length. Distance between the tip of the elbow to the tip of the middle finger is called a cubit. Thumb and the little finger is called a hand span. Vector">
            <a:extLst>
              <a:ext uri="{FF2B5EF4-FFF2-40B4-BE49-F238E27FC236}">
                <a16:creationId xmlns:a16="http://schemas.microsoft.com/office/drawing/2014/main" id="{5A36F94A-4F33-131A-9C18-0D0619A222C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57395" b="14563"/>
          <a:stretch>
            <a:fillRect/>
          </a:stretch>
        </p:blipFill>
        <p:spPr bwMode="auto">
          <a:xfrm>
            <a:off x="5276851" y="876300"/>
            <a:ext cx="5334000" cy="420289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59F00452-2B3A-1E23-2E81-6BC76C30F16B}"/>
              </a:ext>
            </a:extLst>
          </p:cNvPr>
          <p:cNvSpPr txBox="1"/>
          <p:nvPr/>
        </p:nvSpPr>
        <p:spPr>
          <a:xfrm>
            <a:off x="4533900" y="5155393"/>
            <a:ext cx="6962775" cy="1569660"/>
          </a:xfrm>
          <a:prstGeom prst="rect">
            <a:avLst/>
          </a:prstGeom>
          <a:noFill/>
        </p:spPr>
        <p:txBody>
          <a:bodyPr wrap="square" rtlCol="0">
            <a:spAutoFit/>
          </a:bodyPr>
          <a:lstStyle/>
          <a:p>
            <a:r>
              <a:rPr lang="en-US" sz="2400" dirty="0"/>
              <a:t>Measure your hand span in inches, rounding to the nearest tenth (one decimal).  Also state your height in inches.  Remember that 5 ft = 60 inches, 6 ft = 72 inches.</a:t>
            </a:r>
          </a:p>
        </p:txBody>
      </p:sp>
    </p:spTree>
    <p:extLst>
      <p:ext uri="{BB962C8B-B14F-4D97-AF65-F5344CB8AC3E}">
        <p14:creationId xmlns:p14="http://schemas.microsoft.com/office/powerpoint/2010/main" val="38491641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34B7C-F69A-9808-E629-C2B17D043BDF}"/>
              </a:ext>
            </a:extLst>
          </p:cNvPr>
          <p:cNvSpPr>
            <a:spLocks noGrp="1"/>
          </p:cNvSpPr>
          <p:nvPr>
            <p:ph type="title"/>
          </p:nvPr>
        </p:nvSpPr>
        <p:spPr>
          <a:xfrm>
            <a:off x="521208" y="978408"/>
            <a:ext cx="11155680" cy="841248"/>
          </a:xfrm>
        </p:spPr>
        <p:txBody>
          <a:bodyPr>
            <a:normAutofit fontScale="90000"/>
          </a:bodyPr>
          <a:lstStyle/>
          <a:p>
            <a:r>
              <a:rPr lang="en-US" dirty="0"/>
              <a:t>Chi-Square:  </a:t>
            </a:r>
            <a:r>
              <a:rPr lang="en-US" sz="3100" dirty="0"/>
              <a:t>Is handedness related to throwing accuracy?  </a:t>
            </a:r>
            <a:br>
              <a:rPr lang="en-US" sz="3100" dirty="0"/>
            </a:br>
            <a:r>
              <a:rPr lang="en-US" sz="3100" dirty="0"/>
              <a:t>Let President Trump help you decide.</a:t>
            </a:r>
            <a:endParaRPr lang="en-US" dirty="0"/>
          </a:p>
        </p:txBody>
      </p:sp>
      <p:graphicFrame>
        <p:nvGraphicFramePr>
          <p:cNvPr id="3" name="Table 2">
            <a:extLst>
              <a:ext uri="{FF2B5EF4-FFF2-40B4-BE49-F238E27FC236}">
                <a16:creationId xmlns:a16="http://schemas.microsoft.com/office/drawing/2014/main" id="{D2925495-7725-5073-67E4-5A610498D5DC}"/>
              </a:ext>
            </a:extLst>
          </p:cNvPr>
          <p:cNvGraphicFramePr>
            <a:graphicFrameLocks noGrp="1"/>
          </p:cNvGraphicFramePr>
          <p:nvPr>
            <p:extLst>
              <p:ext uri="{D42A27DB-BD31-4B8C-83A1-F6EECF244321}">
                <p14:modId xmlns:p14="http://schemas.microsoft.com/office/powerpoint/2010/main" val="3589243551"/>
              </p:ext>
            </p:extLst>
          </p:nvPr>
        </p:nvGraphicFramePr>
        <p:xfrm>
          <a:off x="1611376" y="2514600"/>
          <a:ext cx="8127999" cy="1137242"/>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3488140275"/>
                    </a:ext>
                  </a:extLst>
                </a:gridCol>
                <a:gridCol w="2709333">
                  <a:extLst>
                    <a:ext uri="{9D8B030D-6E8A-4147-A177-3AD203B41FA5}">
                      <a16:colId xmlns:a16="http://schemas.microsoft.com/office/drawing/2014/main" val="3298166855"/>
                    </a:ext>
                  </a:extLst>
                </a:gridCol>
                <a:gridCol w="2709333">
                  <a:extLst>
                    <a:ext uri="{9D8B030D-6E8A-4147-A177-3AD203B41FA5}">
                      <a16:colId xmlns:a16="http://schemas.microsoft.com/office/drawing/2014/main" val="3428165351"/>
                    </a:ext>
                  </a:extLst>
                </a:gridCol>
              </a:tblGrid>
              <a:tr h="395562">
                <a:tc>
                  <a:txBody>
                    <a:bodyPr/>
                    <a:lstStyle/>
                    <a:p>
                      <a:endParaRPr lang="en-US" dirty="0"/>
                    </a:p>
                  </a:txBody>
                  <a:tcPr/>
                </a:tc>
                <a:tc>
                  <a:txBody>
                    <a:bodyPr/>
                    <a:lstStyle/>
                    <a:p>
                      <a:pPr algn="ctr"/>
                      <a:r>
                        <a:rPr lang="en-US" dirty="0"/>
                        <a:t>Hit</a:t>
                      </a:r>
                    </a:p>
                  </a:txBody>
                  <a:tcPr/>
                </a:tc>
                <a:tc>
                  <a:txBody>
                    <a:bodyPr/>
                    <a:lstStyle/>
                    <a:p>
                      <a:pPr algn="ctr"/>
                      <a:r>
                        <a:rPr lang="en-US" dirty="0"/>
                        <a:t>Miss</a:t>
                      </a:r>
                    </a:p>
                  </a:txBody>
                  <a:tcPr/>
                </a:tc>
                <a:extLst>
                  <a:ext uri="{0D108BD9-81ED-4DB2-BD59-A6C34878D82A}">
                    <a16:rowId xmlns:a16="http://schemas.microsoft.com/office/drawing/2014/main" val="2106889"/>
                  </a:ext>
                </a:extLst>
              </a:tr>
              <a:tr h="370840">
                <a:tc>
                  <a:txBody>
                    <a:bodyPr/>
                    <a:lstStyle/>
                    <a:p>
                      <a:pPr algn="ctr"/>
                      <a:r>
                        <a:rPr lang="en-US" dirty="0"/>
                        <a:t>Dominant hand</a:t>
                      </a:r>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2461734615"/>
                  </a:ext>
                </a:extLst>
              </a:tr>
              <a:tr h="370840">
                <a:tc>
                  <a:txBody>
                    <a:bodyPr/>
                    <a:lstStyle/>
                    <a:p>
                      <a:pPr algn="ctr"/>
                      <a:r>
                        <a:rPr lang="en-US" dirty="0"/>
                        <a:t>Non-dominant hand</a:t>
                      </a:r>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val="1387270734"/>
                  </a:ext>
                </a:extLst>
              </a:tr>
            </a:tbl>
          </a:graphicData>
        </a:graphic>
      </p:graphicFrame>
      <p:pic>
        <p:nvPicPr>
          <p:cNvPr id="3074" name="Picture 2" descr="Stress Ball Benefits Donald Trump Splat Ball - Novelty Toy... Trump  Bobblehead">
            <a:extLst>
              <a:ext uri="{FF2B5EF4-FFF2-40B4-BE49-F238E27FC236}">
                <a16:creationId xmlns:a16="http://schemas.microsoft.com/office/drawing/2014/main" id="{83B18262-F82D-6160-2823-32C23382662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8620" y="4005072"/>
            <a:ext cx="3415439" cy="26868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04166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6B0A3-1B03-22D0-36EA-CB6CEB23583E}"/>
              </a:ext>
            </a:extLst>
          </p:cNvPr>
          <p:cNvSpPr>
            <a:spLocks noGrp="1"/>
          </p:cNvSpPr>
          <p:nvPr>
            <p:ph type="title"/>
          </p:nvPr>
        </p:nvSpPr>
        <p:spPr/>
        <p:txBody>
          <a:bodyPr/>
          <a:lstStyle/>
          <a:p>
            <a:r>
              <a:rPr lang="en-US" dirty="0"/>
              <a:t>ANOVA: </a:t>
            </a:r>
            <a:br>
              <a:rPr lang="en-US" dirty="0"/>
            </a:br>
            <a:r>
              <a:rPr lang="en-US" dirty="0"/>
              <a:t>Back to where we started with M&amp;Ms</a:t>
            </a:r>
          </a:p>
        </p:txBody>
      </p:sp>
      <p:pic>
        <p:nvPicPr>
          <p:cNvPr id="10242" name="Picture 2" descr="Do you know what individual M&amp;M's candies are called ...">
            <a:extLst>
              <a:ext uri="{FF2B5EF4-FFF2-40B4-BE49-F238E27FC236}">
                <a16:creationId xmlns:a16="http://schemas.microsoft.com/office/drawing/2014/main" id="{7CCAC8DA-A327-9726-EB75-A624C38C2C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695069"/>
            <a:ext cx="5926667" cy="333375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9FDDB6E1-10BB-9033-25AA-B077EB67E9DF}"/>
              </a:ext>
            </a:extLst>
          </p:cNvPr>
          <p:cNvSpPr txBox="1"/>
          <p:nvPr/>
        </p:nvSpPr>
        <p:spPr>
          <a:xfrm>
            <a:off x="6096000" y="2420749"/>
            <a:ext cx="5517090" cy="4154984"/>
          </a:xfrm>
          <a:prstGeom prst="rect">
            <a:avLst/>
          </a:prstGeom>
          <a:noFill/>
        </p:spPr>
        <p:txBody>
          <a:bodyPr wrap="square" rtlCol="0">
            <a:spAutoFit/>
          </a:bodyPr>
          <a:lstStyle/>
          <a:p>
            <a:r>
              <a:rPr lang="en-US" sz="2400" dirty="0">
                <a:solidFill>
                  <a:srgbClr val="0070C0"/>
                </a:solidFill>
              </a:rPr>
              <a:t>What if each color represented different treatments for patients with terminal cancer and the frequencies represented survival time in weeks.  </a:t>
            </a:r>
          </a:p>
          <a:p>
            <a:endParaRPr lang="en-US" sz="2400" dirty="0">
              <a:solidFill>
                <a:srgbClr val="0070C0"/>
              </a:solidFill>
            </a:endParaRPr>
          </a:p>
          <a:p>
            <a:r>
              <a:rPr lang="en-US" sz="2400" dirty="0">
                <a:solidFill>
                  <a:srgbClr val="0070C0"/>
                </a:solidFill>
              </a:rPr>
              <a:t>Is there a significant difference in the average life expectancy between the treatments?  How many “packs”, representing 6 people each assigned to a different treatment, do we need to collect to know the answer?</a:t>
            </a:r>
          </a:p>
        </p:txBody>
      </p:sp>
    </p:spTree>
    <p:extLst>
      <p:ext uri="{BB962C8B-B14F-4D97-AF65-F5344CB8AC3E}">
        <p14:creationId xmlns:p14="http://schemas.microsoft.com/office/powerpoint/2010/main" val="13257886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Cool Ending Slides Design A Perfect #Closing #Slide For #Successful">
            <a:extLst>
              <a:ext uri="{FF2B5EF4-FFF2-40B4-BE49-F238E27FC236}">
                <a16:creationId xmlns:a16="http://schemas.microsoft.com/office/drawing/2014/main" id="{FB099482-2FAC-8B6A-9CA0-818567A467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0491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6540382"/>
      </p:ext>
    </p:extLst>
  </p:cSld>
  <p:clrMapOvr>
    <a:masterClrMapping/>
  </p:clrMapOvr>
</p:sld>
</file>

<file path=ppt/theme/theme1.xml><?xml version="1.0" encoding="utf-8"?>
<a:theme xmlns:a="http://schemas.openxmlformats.org/drawingml/2006/main" name="GestaltVTI">
  <a:themeElements>
    <a:clrScheme name="Gestalt">
      <a:dk1>
        <a:srgbClr val="000000"/>
      </a:dk1>
      <a:lt1>
        <a:sysClr val="window" lastClr="FFFFFF"/>
      </a:lt1>
      <a:dk2>
        <a:srgbClr val="262626"/>
      </a:dk2>
      <a:lt2>
        <a:srgbClr val="F7F7F7"/>
      </a:lt2>
      <a:accent1>
        <a:srgbClr val="EBA000"/>
      </a:accent1>
      <a:accent2>
        <a:srgbClr val="00BAC8"/>
      </a:accent2>
      <a:accent3>
        <a:srgbClr val="E64823"/>
      </a:accent3>
      <a:accent4>
        <a:srgbClr val="4D5AFF"/>
      </a:accent4>
      <a:accent5>
        <a:srgbClr val="FE5D21"/>
      </a:accent5>
      <a:accent6>
        <a:srgbClr val="00C777"/>
      </a:accent6>
      <a:hlink>
        <a:srgbClr val="2998E3"/>
      </a:hlink>
      <a:folHlink>
        <a:srgbClr val="939393"/>
      </a:folHlink>
    </a:clrScheme>
    <a:fontScheme name="Gestalt">
      <a:majorFont>
        <a:latin typeface="Bierstadt"/>
        <a:ea typeface=""/>
        <a:cs typeface=""/>
      </a:majorFont>
      <a:minorFont>
        <a:latin typeface="Bierstad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estaltVTI" id="{4F87C71D-53D1-4B71-BF97-FD0EA4B25665}" vid="{A110AFC4-8D8A-4C02-8885-7BA370B379B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679946d7-d5b5-405e-bcc0-539ddc3ed599"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48160831AC15844A74B251F22B03CF7" ma:contentTypeVersion="18" ma:contentTypeDescription="Create a new document." ma:contentTypeScope="" ma:versionID="b4a9b4ae39eb37954eb71cc41e37aab4">
  <xsd:schema xmlns:xsd="http://www.w3.org/2001/XMLSchema" xmlns:xs="http://www.w3.org/2001/XMLSchema" xmlns:p="http://schemas.microsoft.com/office/2006/metadata/properties" xmlns:ns3="679946d7-d5b5-405e-bcc0-539ddc3ed599" xmlns:ns4="1fd6ff93-d820-48e1-9711-792bb5b91902" targetNamespace="http://schemas.microsoft.com/office/2006/metadata/properties" ma:root="true" ma:fieldsID="b9be5f7d03d5409296ffdafd75a51fa4" ns3:_="" ns4:_="">
    <xsd:import namespace="679946d7-d5b5-405e-bcc0-539ddc3ed599"/>
    <xsd:import namespace="1fd6ff93-d820-48e1-9711-792bb5b91902"/>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3:MediaServiceLocation" minOccurs="0"/>
                <xsd:element ref="ns3:MediaServiceOCR" minOccurs="0"/>
                <xsd:element ref="ns3:MediaServiceAutoKeyPoints" minOccurs="0"/>
                <xsd:element ref="ns3:MediaServiceKeyPoints" minOccurs="0"/>
                <xsd:element ref="ns3:MediaServiceGenerationTime" minOccurs="0"/>
                <xsd:element ref="ns3:MediaServiceEventHashCode" minOccurs="0"/>
                <xsd:element ref="ns4:SharedWithUsers" minOccurs="0"/>
                <xsd:element ref="ns4:SharedWithDetails" minOccurs="0"/>
                <xsd:element ref="ns4:SharingHintHash" minOccurs="0"/>
                <xsd:element ref="ns3:MediaLengthInSeconds" minOccurs="0"/>
                <xsd:element ref="ns3:_activity" minOccurs="0"/>
                <xsd:element ref="ns3:MediaServiceObjectDetectorVersions" minOccurs="0"/>
                <xsd:element ref="ns3:MediaServiceSearchProperties" minOccurs="0"/>
                <xsd:element ref="ns3: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79946d7-d5b5-405e-bcc0-539ddc3ed59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SystemTags" ma:index="25"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fd6ff93-d820-48e1-9711-792bb5b91902"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5FAA2FB-F3BF-42B6-B1FF-56E68E9EC400}">
  <ds:schemaRefs>
    <ds:schemaRef ds:uri="http://schemas.microsoft.com/sharepoint/v3/contenttype/forms"/>
  </ds:schemaRefs>
</ds:datastoreItem>
</file>

<file path=customXml/itemProps2.xml><?xml version="1.0" encoding="utf-8"?>
<ds:datastoreItem xmlns:ds="http://schemas.openxmlformats.org/officeDocument/2006/customXml" ds:itemID="{EE962EBF-3FC8-4E52-B8F3-337480DBFACC}">
  <ds:schemaRefs>
    <ds:schemaRef ds:uri="http://purl.org/dc/elements/1.1/"/>
    <ds:schemaRef ds:uri="http://purl.org/dc/dcmitype/"/>
    <ds:schemaRef ds:uri="http://www.w3.org/XML/1998/namespace"/>
    <ds:schemaRef ds:uri="http://schemas.openxmlformats.org/package/2006/metadata/core-properties"/>
    <ds:schemaRef ds:uri="http://schemas.microsoft.com/office/2006/documentManagement/types"/>
    <ds:schemaRef ds:uri="http://schemas.microsoft.com/office/2006/metadata/properties"/>
    <ds:schemaRef ds:uri="http://schemas.microsoft.com/office/infopath/2007/PartnerControls"/>
    <ds:schemaRef ds:uri="1fd6ff93-d820-48e1-9711-792bb5b91902"/>
    <ds:schemaRef ds:uri="679946d7-d5b5-405e-bcc0-539ddc3ed599"/>
    <ds:schemaRef ds:uri="http://purl.org/dc/terms/"/>
  </ds:schemaRefs>
</ds:datastoreItem>
</file>

<file path=customXml/itemProps3.xml><?xml version="1.0" encoding="utf-8"?>
<ds:datastoreItem xmlns:ds="http://schemas.openxmlformats.org/officeDocument/2006/customXml" ds:itemID="{6F691172-F0B7-4F3B-9558-98C02A70265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79946d7-d5b5-405e-bcc0-539ddc3ed599"/>
    <ds:schemaRef ds:uri="1fd6ff93-d820-48e1-9711-792bb5b9190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10541</TotalTime>
  <Words>3779</Words>
  <Application>Microsoft Office PowerPoint</Application>
  <PresentationFormat>Widescreen</PresentationFormat>
  <Paragraphs>241</Paragraphs>
  <Slides>25</Slides>
  <Notes>1</Notes>
  <HiddenSlides>0</HiddenSlides>
  <MMClips>1</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GestaltVTI</vt:lpstr>
      <vt:lpstr>Activities for Intro Statistics John Ward, Jefferson CTC</vt:lpstr>
      <vt:lpstr>Goal of the course is a research paper on a topic(s) of student’s choice  1). Design a Google Forms Survey: 20 questions  2). Collect data: Minimum 100 responses 3). Analyze the results: Individually and 5 hypotheses for exploring potential relationships/associations.  At least one of the hypotheses must be statistically significant and explored in detail. 4).  Write up a paper using traditional research format: Approx. 15 pages and include Excel data file. 5).   Most important criterion is having questions that students care about seeing individually and testing for relationships between the questions.  Students take my sample Google Form survey to see what they need to do to begin the process. The data is used throughout the course to illustrate concepts discussed and all tests of hypotheses.</vt:lpstr>
      <vt:lpstr>Format for the paper:  Title Page with short Abstract (summary) in single space format at bottom of the page.   Introduction (1 to 3 pages): Discuss your topic and list your hypotheses (what questions you are trying to answer- generally by analyzing potential relationships between the variables in your survey).  Answer why you picked your topic, the things you want to learn and list how each question in your survey relates to the research questions that will be tested.  Include a literature review where you look at background research studies or information that relates to your topic from the internet, articles, books, other classes refer to any references in the bibliography section at the end.  Generally try to avoid 1st person.  Ex. Instead of saying I wanted to find out, say the purpose of this research paper was to find out ...   Methods (1 to 2 pages): Explain the process of gathering your sample, that is efforts you made to make sure your sample was representative of the population that you want to generalize your findings.  You    Analysis (4 to 10 pages): Your results.  Follow an outline/structured format- rather that free-flowing text.  - This is the body of the paper - include a small chart for each key variable in your survey and then follow each individual variable analysis by trying to show how some of the variables may be related and comment on the p-value (clearly) for any test of significance used.  Make sure you explain how the contingency table shows how/if the relationship is significant.   Results (1 to 2 pages): Highlight what was found in your analysis… best way is to follow an easy-to-read table or use outline format (bullets).    Conclusion (1 page):  Any comments/interpretations of results that may need further research to be substantiated, suggestions to others for further research.  Ex.  You may have found out that some of your questions were confusing to some people who took your survey, explain what you would do if you were to redo your survey from scratch. </vt:lpstr>
      <vt:lpstr>Examples of relationships students have explored and found consistently to be statistically significant</vt:lpstr>
      <vt:lpstr>Sample papers and Excel Templates are provided as guides to help with hypotheses</vt:lpstr>
      <vt:lpstr>A grading rubric makes grading the papers a little easier</vt:lpstr>
      <vt:lpstr>Starting class with a thought question to reflect on – upcoming topics</vt:lpstr>
      <vt:lpstr>Polarizing political issues to engage students and increase participation</vt:lpstr>
      <vt:lpstr>Finding the middle path between extremes</vt:lpstr>
      <vt:lpstr>Examples of the Representativeness Heuristic &amp; Conjunction Fallacy</vt:lpstr>
      <vt:lpstr>Sometimes we can’t trust our intuition, and we need cold and hard statistical facts to see more clearly</vt:lpstr>
      <vt:lpstr>Let the activities commence!  M&amp;M’s: The. U.S. response to UK Skittles in WWII  </vt:lpstr>
      <vt:lpstr>Probability Theory Fun with pennies (while they last) and playing cards Pennies: 1) Estimating population size – catch and release 2) 1962 pennies don’t fall the way you’d expect – proportion test 3) Which is correct? 0%, 50%, 100% Cards: 1) ESP testing – Binomial distribution and proportion test 2) A “stacked” deck – At what point does it become significantly weird? 3) A “magic” deck - At what point does it become significantly weird?  Bonus: The birthday match question.  Relates to the number of hypotheses. </vt:lpstr>
      <vt:lpstr>Explaining why the normal distribution is so important.  The CLT        Call out either the last 4 digits of your Social Security number or the last 4 digits of your phone number… you don’t need to specify which just give me the four digits while I enter them in Excel. What do you expect the mean and standard deviation to be and which would change if your data consisted of the means of each of the 4 numbers instead of the individual values? </vt:lpstr>
      <vt:lpstr>Estimation of 90% Confidence Intervals</vt:lpstr>
      <vt:lpstr>Goldfish?!  Let’s participate:  Count: X= the number of goldfish with a smile n= the number of goldfish in your bag  Say them out loud as soon as you have them while I record the data in Excel.</vt:lpstr>
      <vt:lpstr>Smelling Parkinson’s Disease?!  Experimental design and proportion intervals and test</vt:lpstr>
      <vt:lpstr>Another proportion test example that’s fun Who is Bob, who is Tim?</vt:lpstr>
      <vt:lpstr>One-Sample T-test  Do people over or under-estimate how long a minute really is.  Or are they just wrong?  Or in this case we might not want to reject the H0  H0:  µ = 60 HA:  µ &gt;,&lt;,≠ 60  (which inequality should we start with?)  Why do some people over-estimate and others under-estimate? What variables might help explain the variation?  Virtual Stopwatch  </vt:lpstr>
      <vt:lpstr>Two-sample T-test Example: Who can react the fastest? Let’s have a reaction timer  help figure this out </vt:lpstr>
      <vt:lpstr>How old was Ghandhi when he died?</vt:lpstr>
      <vt:lpstr>Correlation and Regression:  How strongly is the size of your hand  correlated with your height?  Be able to interpret R-square and the regression equation in context.  </vt:lpstr>
      <vt:lpstr>Chi-Square:  Is handedness related to throwing accuracy?   Let President Trump help you decide.</vt:lpstr>
      <vt:lpstr>ANOVA:  Back to where we started with M&amp;Ms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Ward, John (Jefferson)</dc:creator>
  <cp:lastModifiedBy>Ward, John (Jefferson)</cp:lastModifiedBy>
  <cp:revision>5</cp:revision>
  <dcterms:created xsi:type="dcterms:W3CDTF">2026-02-09T14:38:07Z</dcterms:created>
  <dcterms:modified xsi:type="dcterms:W3CDTF">2026-02-26T16:38:02Z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0x010100F48160831AC15844A74B251F22B03CF7</vt:lpwstr>
  </property>
</Properties>
</file>